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media/image19.svg" ContentType="image/svg+xml"/>
  <Override PartName="/ppt/media/image21.svg" ContentType="image/svg+xml"/>
  <Override PartName="/ppt/media/image23.svg" ContentType="image/svg+xml"/>
  <Override PartName="/ppt/media/image25.svg" ContentType="image/svg+xml"/>
  <Override PartName="/ppt/media/image27.svg" ContentType="image/svg+xml"/>
  <Override PartName="/ppt/media/image29.svg" ContentType="image/svg+xml"/>
  <Override PartName="/ppt/media/image44.svg" ContentType="image/svg+xml"/>
  <Override PartName="/ppt/media/image46.svg" ContentType="image/svg+xml"/>
  <Override PartName="/ppt/media/image48.svg" ContentType="image/svg+xml"/>
  <Override PartName="/ppt/media/image5.svg" ContentType="image/svg+xml"/>
  <Override PartName="/ppt/media/image7.svg" ContentType="image/svg+xml"/>
  <Override PartName="/ppt/media/image9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61" r:id="rId3"/>
    <p:sldId id="257" r:id="rId5"/>
  </p:sldIdLst>
  <p:sldSz cx="6858000" cy="9906000" type="A4"/>
  <p:notesSz cx="6858000" cy="9144000"/>
  <p:embeddedFontLst>
    <p:embeddedFont>
      <p:font typeface="Golos Text Medium" panose="020B0603020202020204" pitchFamily="34" charset="-52"/>
      <p:regular r:id="rId9"/>
    </p:embeddedFont>
    <p:embeddedFont>
      <p:font typeface="Golos Text VF" pitchFamily="2" charset="0"/>
      <p:regular r:id="rId10"/>
      <p:bold r:id="rId11"/>
    </p:embeddedFont>
    <p:embeddedFont>
      <p:font typeface="Golos Text Bold" panose="020B0803020202020204" charset="0"/>
      <p:bold r:id="rId12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187" userDrawn="1">
          <p15:clr>
            <a:srgbClr val="A4A3A4"/>
          </p15:clr>
        </p15:guide>
        <p15:guide id="11" pos="4133" userDrawn="1">
          <p15:clr>
            <a:srgbClr val="A4A3A4"/>
          </p15:clr>
        </p15:guide>
        <p15:guide id="13" orient="horz" pos="6114" userDrawn="1">
          <p15:clr>
            <a:srgbClr val="A4A3A4"/>
          </p15:clr>
        </p15:guide>
        <p15:guide id="14" orient="horz" pos="1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89898"/>
    <a:srgbClr val="F5F5F5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7341" autoAdjust="0"/>
  </p:normalViewPr>
  <p:slideViewPr>
    <p:cSldViewPr snapToGrid="0" showGuides="1">
      <p:cViewPr varScale="1">
        <p:scale>
          <a:sx n="109" d="100"/>
          <a:sy n="109" d="100"/>
        </p:scale>
        <p:origin x="4296" y="80"/>
      </p:cViewPr>
      <p:guideLst>
        <p:guide pos="187"/>
        <p:guide pos="4133"/>
        <p:guide orient="horz" pos="6114"/>
        <p:guide orient="horz" pos="172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font" Target="fonts/font1.fntdata"/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font" Target="fonts/font4.fntdata"/><Relationship Id="rId11" Type="http://schemas.openxmlformats.org/officeDocument/2006/relationships/font" Target="fonts/font3.fntdata"/><Relationship Id="rId10" Type="http://schemas.openxmlformats.org/officeDocument/2006/relationships/font" Target="fonts/font2.fntdata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BFA65-B6D1-49A2-95D6-DCA1F5B2BDE3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D79BF1-AC4F-4D43-B01E-FC07081839D1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79BF1-AC4F-4D43-B01E-FC07081839D1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D79BF1-AC4F-4D43-B01E-FC07081839D1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8665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3465"/>
            </a:lvl1pPr>
            <a:lvl2pPr marL="660400" indent="0" algn="ctr">
              <a:buNone/>
              <a:defRPr sz="2890"/>
            </a:lvl2pPr>
            <a:lvl3pPr marL="1320800" indent="0" algn="ctr">
              <a:buNone/>
              <a:defRPr sz="2600"/>
            </a:lvl3pPr>
            <a:lvl4pPr marL="1981200" indent="0" algn="ctr">
              <a:buNone/>
              <a:defRPr sz="2310"/>
            </a:lvl4pPr>
            <a:lvl5pPr marL="2641600" indent="0" algn="ctr">
              <a:buNone/>
              <a:defRPr sz="2310"/>
            </a:lvl5pPr>
            <a:lvl6pPr marL="3302000" indent="0" algn="ctr">
              <a:buNone/>
              <a:defRPr sz="2310"/>
            </a:lvl6pPr>
            <a:lvl7pPr marL="3962400" indent="0" algn="ctr">
              <a:buNone/>
              <a:defRPr sz="2310"/>
            </a:lvl7pPr>
            <a:lvl8pPr marL="4622800" indent="0" algn="ctr">
              <a:buNone/>
              <a:defRPr sz="2310"/>
            </a:lvl8pPr>
            <a:lvl9pPr marL="5283200" indent="0" algn="ctr">
              <a:buNone/>
              <a:defRPr sz="2310"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8665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3465">
                <a:solidFill>
                  <a:schemeClr val="tx1">
                    <a:tint val="82000"/>
                  </a:schemeClr>
                </a:solidFill>
              </a:defRPr>
            </a:lvl1pPr>
            <a:lvl2pPr marL="660400" indent="0">
              <a:buNone/>
              <a:defRPr sz="2890">
                <a:solidFill>
                  <a:schemeClr val="tx1">
                    <a:tint val="82000"/>
                  </a:schemeClr>
                </a:solidFill>
              </a:defRPr>
            </a:lvl2pPr>
            <a:lvl3pPr marL="1320800" indent="0">
              <a:buNone/>
              <a:defRPr sz="2600">
                <a:solidFill>
                  <a:schemeClr val="tx1">
                    <a:tint val="82000"/>
                  </a:schemeClr>
                </a:solidFill>
              </a:defRPr>
            </a:lvl3pPr>
            <a:lvl4pPr marL="1981200" indent="0">
              <a:buNone/>
              <a:defRPr sz="2310">
                <a:solidFill>
                  <a:schemeClr val="tx1">
                    <a:tint val="82000"/>
                  </a:schemeClr>
                </a:solidFill>
              </a:defRPr>
            </a:lvl4pPr>
            <a:lvl5pPr marL="2641600" indent="0">
              <a:buNone/>
              <a:defRPr sz="2310">
                <a:solidFill>
                  <a:schemeClr val="tx1">
                    <a:tint val="82000"/>
                  </a:schemeClr>
                </a:solidFill>
              </a:defRPr>
            </a:lvl5pPr>
            <a:lvl6pPr marL="3302000" indent="0">
              <a:buNone/>
              <a:defRPr sz="2310">
                <a:solidFill>
                  <a:schemeClr val="tx1">
                    <a:tint val="82000"/>
                  </a:schemeClr>
                </a:solidFill>
              </a:defRPr>
            </a:lvl6pPr>
            <a:lvl7pPr marL="3962400" indent="0">
              <a:buNone/>
              <a:defRPr sz="2310">
                <a:solidFill>
                  <a:schemeClr val="tx1">
                    <a:tint val="82000"/>
                  </a:schemeClr>
                </a:solidFill>
              </a:defRPr>
            </a:lvl7pPr>
            <a:lvl8pPr marL="4622800" indent="0">
              <a:buNone/>
              <a:defRPr sz="2310">
                <a:solidFill>
                  <a:schemeClr val="tx1">
                    <a:tint val="82000"/>
                  </a:schemeClr>
                </a:solidFill>
              </a:defRPr>
            </a:lvl8pPr>
            <a:lvl9pPr marL="5283200" indent="0">
              <a:buNone/>
              <a:defRPr sz="231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3465" b="1"/>
            </a:lvl1pPr>
            <a:lvl2pPr marL="660400" indent="0">
              <a:buNone/>
              <a:defRPr sz="2890" b="1"/>
            </a:lvl2pPr>
            <a:lvl3pPr marL="1320800" indent="0">
              <a:buNone/>
              <a:defRPr sz="2600" b="1"/>
            </a:lvl3pPr>
            <a:lvl4pPr marL="1981200" indent="0">
              <a:buNone/>
              <a:defRPr sz="2310" b="1"/>
            </a:lvl4pPr>
            <a:lvl5pPr marL="2641600" indent="0">
              <a:buNone/>
              <a:defRPr sz="2310" b="1"/>
            </a:lvl5pPr>
            <a:lvl6pPr marL="3302000" indent="0">
              <a:buNone/>
              <a:defRPr sz="2310" b="1"/>
            </a:lvl6pPr>
            <a:lvl7pPr marL="3962400" indent="0">
              <a:buNone/>
              <a:defRPr sz="2310" b="1"/>
            </a:lvl7pPr>
            <a:lvl8pPr marL="4622800" indent="0">
              <a:buNone/>
              <a:defRPr sz="2310" b="1"/>
            </a:lvl8pPr>
            <a:lvl9pPr marL="5283200" indent="0">
              <a:buNone/>
              <a:defRPr sz="231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3465" b="1"/>
            </a:lvl1pPr>
            <a:lvl2pPr marL="660400" indent="0">
              <a:buNone/>
              <a:defRPr sz="2890" b="1"/>
            </a:lvl2pPr>
            <a:lvl3pPr marL="1320800" indent="0">
              <a:buNone/>
              <a:defRPr sz="2600" b="1"/>
            </a:lvl3pPr>
            <a:lvl4pPr marL="1981200" indent="0">
              <a:buNone/>
              <a:defRPr sz="2310" b="1"/>
            </a:lvl4pPr>
            <a:lvl5pPr marL="2641600" indent="0">
              <a:buNone/>
              <a:defRPr sz="2310" b="1"/>
            </a:lvl5pPr>
            <a:lvl6pPr marL="3302000" indent="0">
              <a:buNone/>
              <a:defRPr sz="2310" b="1"/>
            </a:lvl6pPr>
            <a:lvl7pPr marL="3962400" indent="0">
              <a:buNone/>
              <a:defRPr sz="2310" b="1"/>
            </a:lvl7pPr>
            <a:lvl8pPr marL="4622800" indent="0">
              <a:buNone/>
              <a:defRPr sz="2310" b="1"/>
            </a:lvl8pPr>
            <a:lvl9pPr marL="5283200" indent="0">
              <a:buNone/>
              <a:defRPr sz="231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462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4620"/>
            </a:lvl1pPr>
            <a:lvl2pPr>
              <a:defRPr sz="4045"/>
            </a:lvl2pPr>
            <a:lvl3pPr>
              <a:defRPr sz="3465"/>
            </a:lvl3pPr>
            <a:lvl4pPr>
              <a:defRPr sz="2890"/>
            </a:lvl4pPr>
            <a:lvl5pPr>
              <a:defRPr sz="2890"/>
            </a:lvl5pPr>
            <a:lvl6pPr>
              <a:defRPr sz="2890"/>
            </a:lvl6pPr>
            <a:lvl7pPr>
              <a:defRPr sz="2890"/>
            </a:lvl7pPr>
            <a:lvl8pPr>
              <a:defRPr sz="2890"/>
            </a:lvl8pPr>
            <a:lvl9pPr>
              <a:defRPr sz="289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2310"/>
            </a:lvl1pPr>
            <a:lvl2pPr marL="660400" indent="0">
              <a:buNone/>
              <a:defRPr sz="2020"/>
            </a:lvl2pPr>
            <a:lvl3pPr marL="1320800" indent="0">
              <a:buNone/>
              <a:defRPr sz="1735"/>
            </a:lvl3pPr>
            <a:lvl4pPr marL="1981200" indent="0">
              <a:buNone/>
              <a:defRPr sz="1445"/>
            </a:lvl4pPr>
            <a:lvl5pPr marL="2641600" indent="0">
              <a:buNone/>
              <a:defRPr sz="1445"/>
            </a:lvl5pPr>
            <a:lvl6pPr marL="3302000" indent="0">
              <a:buNone/>
              <a:defRPr sz="1445"/>
            </a:lvl6pPr>
            <a:lvl7pPr marL="3962400" indent="0">
              <a:buNone/>
              <a:defRPr sz="1445"/>
            </a:lvl7pPr>
            <a:lvl8pPr marL="4622800" indent="0">
              <a:buNone/>
              <a:defRPr sz="1445"/>
            </a:lvl8pPr>
            <a:lvl9pPr marL="5283200" indent="0">
              <a:buNone/>
              <a:defRPr sz="1445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462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4620"/>
            </a:lvl1pPr>
            <a:lvl2pPr marL="660400" indent="0">
              <a:buNone/>
              <a:defRPr sz="4045"/>
            </a:lvl2pPr>
            <a:lvl3pPr marL="1320800" indent="0">
              <a:buNone/>
              <a:defRPr sz="3465"/>
            </a:lvl3pPr>
            <a:lvl4pPr marL="1981200" indent="0">
              <a:buNone/>
              <a:defRPr sz="2890"/>
            </a:lvl4pPr>
            <a:lvl5pPr marL="2641600" indent="0">
              <a:buNone/>
              <a:defRPr sz="2890"/>
            </a:lvl5pPr>
            <a:lvl6pPr marL="3302000" indent="0">
              <a:buNone/>
              <a:defRPr sz="2890"/>
            </a:lvl6pPr>
            <a:lvl7pPr marL="3962400" indent="0">
              <a:buNone/>
              <a:defRPr sz="2890"/>
            </a:lvl7pPr>
            <a:lvl8pPr marL="4622800" indent="0">
              <a:buNone/>
              <a:defRPr sz="2890"/>
            </a:lvl8pPr>
            <a:lvl9pPr marL="5283200" indent="0">
              <a:buNone/>
              <a:defRPr sz="289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2310"/>
            </a:lvl1pPr>
            <a:lvl2pPr marL="660400" indent="0">
              <a:buNone/>
              <a:defRPr sz="2020"/>
            </a:lvl2pPr>
            <a:lvl3pPr marL="1320800" indent="0">
              <a:buNone/>
              <a:defRPr sz="1735"/>
            </a:lvl3pPr>
            <a:lvl4pPr marL="1981200" indent="0">
              <a:buNone/>
              <a:defRPr sz="1445"/>
            </a:lvl4pPr>
            <a:lvl5pPr marL="2641600" indent="0">
              <a:buNone/>
              <a:defRPr sz="1445"/>
            </a:lvl5pPr>
            <a:lvl6pPr marL="3302000" indent="0">
              <a:buNone/>
              <a:defRPr sz="1445"/>
            </a:lvl6pPr>
            <a:lvl7pPr marL="3962400" indent="0">
              <a:buNone/>
              <a:defRPr sz="1445"/>
            </a:lvl7pPr>
            <a:lvl8pPr marL="4622800" indent="0">
              <a:buNone/>
              <a:defRPr sz="1445"/>
            </a:lvl8pPr>
            <a:lvl9pPr marL="5283200" indent="0">
              <a:buNone/>
              <a:defRPr sz="1445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64FC1E-BA0F-4701-985F-A1D2AE248DB5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49DD42-8E17-417B-872F-DA39DC8083C1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320800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200" indent="-330200" algn="l" defTabSz="1320800" rtl="0" eaLnBrk="1" latinLnBrk="0" hangingPunct="1">
        <a:lnSpc>
          <a:spcPct val="90000"/>
        </a:lnSpc>
        <a:spcBef>
          <a:spcPts val="1445"/>
        </a:spcBef>
        <a:buFont typeface="Arial" panose="020B0604020202020204" pitchFamily="34" charset="0"/>
        <a:buChar char="•"/>
        <a:defRPr sz="404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30200" algn="l" defTabSz="1320800" rtl="0" eaLnBrk="1" latinLnBrk="0" hangingPunct="1">
        <a:lnSpc>
          <a:spcPct val="90000"/>
        </a:lnSpc>
        <a:spcBef>
          <a:spcPts val="720"/>
        </a:spcBef>
        <a:buFont typeface="Arial" panose="020B0604020202020204" pitchFamily="34" charset="0"/>
        <a:buChar char="•"/>
        <a:defRPr sz="3465" kern="1200">
          <a:solidFill>
            <a:schemeClr val="tx1"/>
          </a:solidFill>
          <a:latin typeface="+mn-lt"/>
          <a:ea typeface="+mn-ea"/>
          <a:cs typeface="+mn-cs"/>
        </a:defRPr>
      </a:lvl2pPr>
      <a:lvl3pPr marL="1651000" indent="-330200" algn="l" defTabSz="1320800" rtl="0" eaLnBrk="1" latinLnBrk="0" hangingPunct="1">
        <a:lnSpc>
          <a:spcPct val="90000"/>
        </a:lnSpc>
        <a:spcBef>
          <a:spcPts val="720"/>
        </a:spcBef>
        <a:buFont typeface="Arial" panose="020B0604020202020204" pitchFamily="34" charset="0"/>
        <a:buChar char="•"/>
        <a:defRPr sz="2890" kern="1200">
          <a:solidFill>
            <a:schemeClr val="tx1"/>
          </a:solidFill>
          <a:latin typeface="+mn-lt"/>
          <a:ea typeface="+mn-ea"/>
          <a:cs typeface="+mn-cs"/>
        </a:defRPr>
      </a:lvl3pPr>
      <a:lvl4pPr marL="2311400" indent="-330200" algn="l" defTabSz="1320800" rtl="0" eaLnBrk="1" latinLnBrk="0" hangingPunct="1">
        <a:lnSpc>
          <a:spcPct val="90000"/>
        </a:lnSpc>
        <a:spcBef>
          <a:spcPts val="72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800" indent="-330200" algn="l" defTabSz="1320800" rtl="0" eaLnBrk="1" latinLnBrk="0" hangingPunct="1">
        <a:lnSpc>
          <a:spcPct val="90000"/>
        </a:lnSpc>
        <a:spcBef>
          <a:spcPts val="72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200" indent="-330200" algn="l" defTabSz="1320800" rtl="0" eaLnBrk="1" latinLnBrk="0" hangingPunct="1">
        <a:lnSpc>
          <a:spcPct val="90000"/>
        </a:lnSpc>
        <a:spcBef>
          <a:spcPts val="72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600" indent="-330200" algn="l" defTabSz="1320800" rtl="0" eaLnBrk="1" latinLnBrk="0" hangingPunct="1">
        <a:lnSpc>
          <a:spcPct val="90000"/>
        </a:lnSpc>
        <a:spcBef>
          <a:spcPts val="72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3000" indent="-330200" algn="l" defTabSz="1320800" rtl="0" eaLnBrk="1" latinLnBrk="0" hangingPunct="1">
        <a:lnSpc>
          <a:spcPct val="90000"/>
        </a:lnSpc>
        <a:spcBef>
          <a:spcPts val="72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400" indent="-330200" algn="l" defTabSz="1320800" rtl="0" eaLnBrk="1" latinLnBrk="0" hangingPunct="1">
        <a:lnSpc>
          <a:spcPct val="90000"/>
        </a:lnSpc>
        <a:spcBef>
          <a:spcPts val="72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2080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400" algn="l" defTabSz="132080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800" algn="l" defTabSz="132080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200" algn="l" defTabSz="132080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600" algn="l" defTabSz="132080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2000" algn="l" defTabSz="132080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algn="l" defTabSz="132080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800" algn="l" defTabSz="132080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200" algn="l" defTabSz="1320800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svg"/><Relationship Id="rId8" Type="http://schemas.openxmlformats.org/officeDocument/2006/relationships/image" Target="../media/image8.png"/><Relationship Id="rId7" Type="http://schemas.openxmlformats.org/officeDocument/2006/relationships/image" Target="../media/image7.svg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33" Type="http://schemas.openxmlformats.org/officeDocument/2006/relationships/notesSlide" Target="../notesSlides/notesSlide1.xml"/><Relationship Id="rId32" Type="http://schemas.openxmlformats.org/officeDocument/2006/relationships/slideLayout" Target="../slideLayouts/slideLayout7.xml"/><Relationship Id="rId31" Type="http://schemas.openxmlformats.org/officeDocument/2006/relationships/image" Target="../media/image29.svg"/><Relationship Id="rId30" Type="http://schemas.openxmlformats.org/officeDocument/2006/relationships/image" Target="../media/image28.png"/><Relationship Id="rId3" Type="http://schemas.openxmlformats.org/officeDocument/2006/relationships/image" Target="../media/image3.png"/><Relationship Id="rId29" Type="http://schemas.openxmlformats.org/officeDocument/2006/relationships/image" Target="../media/image27.svg"/><Relationship Id="rId28" Type="http://schemas.openxmlformats.org/officeDocument/2006/relationships/image" Target="../media/image26.png"/><Relationship Id="rId27" Type="http://schemas.openxmlformats.org/officeDocument/2006/relationships/image" Target="../media/image25.svg"/><Relationship Id="rId26" Type="http://schemas.openxmlformats.org/officeDocument/2006/relationships/image" Target="../media/image24.png"/><Relationship Id="rId25" Type="http://schemas.openxmlformats.org/officeDocument/2006/relationships/image" Target="../media/image23.svg"/><Relationship Id="rId24" Type="http://schemas.openxmlformats.org/officeDocument/2006/relationships/image" Target="../media/image22.png"/><Relationship Id="rId23" Type="http://schemas.openxmlformats.org/officeDocument/2006/relationships/image" Target="../media/image21.svg"/><Relationship Id="rId22" Type="http://schemas.openxmlformats.org/officeDocument/2006/relationships/image" Target="../media/image20.png"/><Relationship Id="rId21" Type="http://schemas.openxmlformats.org/officeDocument/2006/relationships/image" Target="../media/image19.svg"/><Relationship Id="rId20" Type="http://schemas.openxmlformats.org/officeDocument/2006/relationships/image" Target="../media/image18.png"/><Relationship Id="rId2" Type="http://schemas.openxmlformats.org/officeDocument/2006/relationships/image" Target="../media/image2.jpeg"/><Relationship Id="rId19" Type="http://schemas.openxmlformats.org/officeDocument/2006/relationships/image" Target="../media/image17.png"/><Relationship Id="rId18" Type="http://schemas.microsoft.com/office/2007/relationships/hdphoto" Target="../media/image16.wdp"/><Relationship Id="rId17" Type="http://schemas.openxmlformats.org/officeDocument/2006/relationships/image" Target="../media/image15.png"/><Relationship Id="rId16" Type="http://schemas.openxmlformats.org/officeDocument/2006/relationships/image" Target="../media/image14.png"/><Relationship Id="rId15" Type="http://schemas.openxmlformats.org/officeDocument/2006/relationships/hyperlink" Target="http://www.vk.com/alfa_ess" TargetMode="External"/><Relationship Id="rId14" Type="http://schemas.openxmlformats.org/officeDocument/2006/relationships/hyperlink" Target="t.me/alfa_ess" TargetMode="External"/><Relationship Id="rId13" Type="http://schemas.microsoft.com/office/2007/relationships/hdphoto" Target="../media/image13.wdp"/><Relationship Id="rId12" Type="http://schemas.openxmlformats.org/officeDocument/2006/relationships/image" Target="../media/image12.png"/><Relationship Id="rId11" Type="http://schemas.microsoft.com/office/2007/relationships/hdphoto" Target="../media/image11.wdp"/><Relationship Id="rId10" Type="http://schemas.openxmlformats.org/officeDocument/2006/relationships/image" Target="../media/image10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30.png"/><Relationship Id="rId8" Type="http://schemas.openxmlformats.org/officeDocument/2006/relationships/image" Target="../media/image9.svg"/><Relationship Id="rId7" Type="http://schemas.openxmlformats.org/officeDocument/2006/relationships/image" Target="../media/image8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Relationship Id="rId38" Type="http://schemas.openxmlformats.org/officeDocument/2006/relationships/notesSlide" Target="../notesSlides/notesSlide2.xml"/><Relationship Id="rId37" Type="http://schemas.openxmlformats.org/officeDocument/2006/relationships/slideLayout" Target="../slideLayouts/slideLayout7.xml"/><Relationship Id="rId36" Type="http://schemas.microsoft.com/office/2007/relationships/hdphoto" Target="../media/image50.wdp"/><Relationship Id="rId35" Type="http://schemas.openxmlformats.org/officeDocument/2006/relationships/image" Target="../media/image49.png"/><Relationship Id="rId34" Type="http://schemas.openxmlformats.org/officeDocument/2006/relationships/image" Target="../media/image48.svg"/><Relationship Id="rId33" Type="http://schemas.openxmlformats.org/officeDocument/2006/relationships/image" Target="../media/image47.png"/><Relationship Id="rId32" Type="http://schemas.openxmlformats.org/officeDocument/2006/relationships/image" Target="../media/image46.svg"/><Relationship Id="rId31" Type="http://schemas.openxmlformats.org/officeDocument/2006/relationships/image" Target="../media/image45.png"/><Relationship Id="rId30" Type="http://schemas.openxmlformats.org/officeDocument/2006/relationships/image" Target="../media/image44.svg"/><Relationship Id="rId3" Type="http://schemas.openxmlformats.org/officeDocument/2006/relationships/image" Target="../media/image4.png"/><Relationship Id="rId29" Type="http://schemas.openxmlformats.org/officeDocument/2006/relationships/image" Target="../media/image43.png"/><Relationship Id="rId28" Type="http://schemas.openxmlformats.org/officeDocument/2006/relationships/image" Target="../media/image42.jpeg"/><Relationship Id="rId27" Type="http://schemas.openxmlformats.org/officeDocument/2006/relationships/image" Target="../media/image41.png"/><Relationship Id="rId26" Type="http://schemas.openxmlformats.org/officeDocument/2006/relationships/image" Target="../media/image40.png"/><Relationship Id="rId25" Type="http://schemas.openxmlformats.org/officeDocument/2006/relationships/image" Target="../media/image14.png"/><Relationship Id="rId24" Type="http://schemas.openxmlformats.org/officeDocument/2006/relationships/hyperlink" Target="http://www.vk.com/alfa_ess" TargetMode="External"/><Relationship Id="rId23" Type="http://schemas.openxmlformats.org/officeDocument/2006/relationships/hyperlink" Target="t.me/alfa_ess" TargetMode="External"/><Relationship Id="rId22" Type="http://schemas.microsoft.com/office/2007/relationships/hdphoto" Target="../media/image13.wdp"/><Relationship Id="rId21" Type="http://schemas.openxmlformats.org/officeDocument/2006/relationships/image" Target="../media/image12.png"/><Relationship Id="rId20" Type="http://schemas.microsoft.com/office/2007/relationships/hdphoto" Target="../media/image11.wdp"/><Relationship Id="rId2" Type="http://schemas.openxmlformats.org/officeDocument/2006/relationships/image" Target="../media/image3.png"/><Relationship Id="rId19" Type="http://schemas.openxmlformats.org/officeDocument/2006/relationships/image" Target="../media/image10.png"/><Relationship Id="rId18" Type="http://schemas.microsoft.com/office/2007/relationships/hdphoto" Target="../media/image39.wdp"/><Relationship Id="rId17" Type="http://schemas.openxmlformats.org/officeDocument/2006/relationships/image" Target="../media/image38.png"/><Relationship Id="rId16" Type="http://schemas.microsoft.com/office/2007/relationships/hdphoto" Target="../media/image37.wdp"/><Relationship Id="rId15" Type="http://schemas.openxmlformats.org/officeDocument/2006/relationships/image" Target="../media/image36.png"/><Relationship Id="rId14" Type="http://schemas.microsoft.com/office/2007/relationships/hdphoto" Target="../media/image35.wdp"/><Relationship Id="rId13" Type="http://schemas.openxmlformats.org/officeDocument/2006/relationships/image" Target="../media/image34.png"/><Relationship Id="rId12" Type="http://schemas.microsoft.com/office/2007/relationships/hdphoto" Target="../media/image33.wdp"/><Relationship Id="rId11" Type="http://schemas.openxmlformats.org/officeDocument/2006/relationships/image" Target="../media/image32.png"/><Relationship Id="rId10" Type="http://schemas.microsoft.com/office/2007/relationships/hdphoto" Target="../media/image31.wdp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1" name="Picture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52" t="31144" b="-1"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5" t="28068" r="706" b="15595"/>
          <a:stretch>
            <a:fillRect/>
          </a:stretch>
        </p:blipFill>
        <p:spPr>
          <a:xfrm>
            <a:off x="0" y="3659449"/>
            <a:ext cx="6858000" cy="2597417"/>
          </a:xfrm>
          <a:prstGeom prst="rect">
            <a:avLst/>
          </a:prstGeom>
        </p:spPr>
      </p:pic>
      <p:pic>
        <p:nvPicPr>
          <p:cNvPr id="3" name="Рисунок 2" descr="Изображение выглядит как черный, темнота&#10;&#10;Контент, сгенерированный ИИ, может содержать ошибки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63" y="262891"/>
            <a:ext cx="2735897" cy="397330"/>
          </a:xfrm>
          <a:prstGeom prst="rect">
            <a:avLst/>
          </a:prstGeom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296863" y="929640"/>
            <a:ext cx="6264275" cy="0"/>
          </a:xfrm>
          <a:prstGeom prst="line">
            <a:avLst/>
          </a:prstGeom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87003" y="1478859"/>
            <a:ext cx="6483994" cy="701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4400" u="none" strike="noStrike" baseline="0" dirty="0">
                <a:latin typeface="+mj-lt"/>
              </a:rPr>
              <a:t>Инвертор ИБП 300 Вт</a:t>
            </a:r>
            <a:endParaRPr lang="ru-RU" sz="4400" dirty="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003" y="2182593"/>
            <a:ext cx="47076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u="none" strike="noStrike" baseline="0" dirty="0">
                <a:latin typeface="Golos Text Medium" panose="020B0603020202020204" pitchFamily="34" charset="-52"/>
                <a:cs typeface="Golos Text Medium" panose="020B0603020202020204" pitchFamily="34" charset="-52"/>
              </a:rPr>
              <a:t>ALFA-ESS EP20-0312N PRO</a:t>
            </a:r>
            <a:endParaRPr lang="ru-RU" sz="2400" dirty="0">
              <a:latin typeface="Golos Text Medium" panose="020B0603020202020204" pitchFamily="34" charset="-52"/>
              <a:cs typeface="Golos Text Medium" panose="020B0603020202020204" pitchFamily="34" charset="-5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95381" y="227601"/>
            <a:ext cx="11245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800" i="0" u="none" strike="noStrike" baseline="0" dirty="0">
                <a:latin typeface="Golos Text VF" pitchFamily="2" charset="0"/>
                <a:ea typeface="Golos Text VF" pitchFamily="2" charset="0"/>
              </a:rPr>
              <a:t>+7 (495) 150-44-45</a:t>
            </a:r>
            <a:endParaRPr lang="ru-RU" sz="800" i="0" u="none" strike="noStrike" baseline="0" dirty="0">
              <a:latin typeface="Golos Text VF" pitchFamily="2" charset="0"/>
              <a:ea typeface="Golos Text VF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95381" y="453048"/>
            <a:ext cx="105442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800" i="0" u="none" strike="noStrike" baseline="0" dirty="0">
                <a:latin typeface="Golos Text VF" pitchFamily="2" charset="0"/>
                <a:ea typeface="Golos Text VF" pitchFamily="2" charset="0"/>
              </a:rPr>
              <a:t>info@alfa-ess.ru</a:t>
            </a:r>
            <a:endParaRPr lang="en-US" sz="800" i="0" u="none" strike="noStrike" baseline="0" dirty="0">
              <a:latin typeface="Golos Text VF" pitchFamily="2" charset="0"/>
              <a:ea typeface="Golos Text VF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85624" y="227601"/>
            <a:ext cx="98867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800" i="0" u="none" strike="noStrike" baseline="0" dirty="0">
                <a:latin typeface="Golos Text VF" pitchFamily="2" charset="0"/>
                <a:ea typeface="Golos Text VF" pitchFamily="2" charset="0"/>
              </a:rPr>
              <a:t>www.alfa-ess.ru</a:t>
            </a:r>
            <a:endParaRPr lang="ru-RU" sz="800" i="0" u="none" strike="noStrike" baseline="0" dirty="0">
              <a:latin typeface="Golos Text VF" pitchFamily="2" charset="0"/>
              <a:ea typeface="Golos Text VF" pitchFamily="2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01472" y="506770"/>
            <a:ext cx="108000" cy="108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05678" y="281323"/>
            <a:ext cx="108000" cy="108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301472" y="281323"/>
            <a:ext cx="108000" cy="108000"/>
          </a:xfrm>
          <a:prstGeom prst="rect">
            <a:avLst/>
          </a:prstGeom>
        </p:spPr>
      </p:pic>
      <p:grpSp>
        <p:nvGrpSpPr>
          <p:cNvPr id="41" name="Группа 40"/>
          <p:cNvGrpSpPr/>
          <p:nvPr/>
        </p:nvGrpSpPr>
        <p:grpSpPr>
          <a:xfrm>
            <a:off x="5595922" y="474256"/>
            <a:ext cx="173028" cy="173028"/>
            <a:chOff x="6095795" y="271959"/>
            <a:chExt cx="133749" cy="133750"/>
          </a:xfrm>
        </p:grpSpPr>
        <p:pic>
          <p:nvPicPr>
            <p:cNvPr id="43" name="Рисунок 4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 flipH="1">
              <a:off x="6095795" y="271959"/>
              <a:ext cx="133749" cy="133750"/>
            </a:xfrm>
            <a:prstGeom prst="roundRect">
              <a:avLst/>
            </a:prstGeom>
          </p:spPr>
        </p:pic>
        <p:pic>
          <p:nvPicPr>
            <p:cNvPr id="44" name="Рисунок 43" descr="Изображение выглядит как черный, темнота&#10;&#10;Контент, сгенерированный ИИ, может содержать ошибки."/>
            <p:cNvPicPr>
              <a:picLocks noChangeAspect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8387" y="294552"/>
              <a:ext cx="88564" cy="88564"/>
            </a:xfrm>
            <a:prstGeom prst="rect">
              <a:avLst/>
            </a:prstGeom>
          </p:spPr>
        </p:pic>
      </p:grpSp>
      <p:grpSp>
        <p:nvGrpSpPr>
          <p:cNvPr id="45" name="Группа 44"/>
          <p:cNvGrpSpPr/>
          <p:nvPr/>
        </p:nvGrpSpPr>
        <p:grpSpPr>
          <a:xfrm>
            <a:off x="5798830" y="474256"/>
            <a:ext cx="173028" cy="173028"/>
            <a:chOff x="6095795" y="271959"/>
            <a:chExt cx="133749" cy="133750"/>
          </a:xfrm>
        </p:grpSpPr>
        <p:pic>
          <p:nvPicPr>
            <p:cNvPr id="46" name="Рисунок 4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 flipH="1">
              <a:off x="6095795" y="271959"/>
              <a:ext cx="133749" cy="133750"/>
            </a:xfrm>
            <a:prstGeom prst="roundRect">
              <a:avLst/>
            </a:prstGeom>
          </p:spPr>
        </p:pic>
        <p:pic>
          <p:nvPicPr>
            <p:cNvPr id="47" name="Рисунок 46"/>
            <p:cNvPicPr>
              <a:picLocks noChangeAspect="1"/>
            </p:cNvPicPr>
            <p:nvPr/>
          </p:nvPicPr>
          <p:blipFill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6118387" y="294552"/>
              <a:ext cx="88563" cy="88564"/>
            </a:xfrm>
            <a:prstGeom prst="rect">
              <a:avLst/>
            </a:prstGeom>
          </p:spPr>
        </p:pic>
      </p:grpSp>
      <p:sp>
        <p:nvSpPr>
          <p:cNvPr id="48" name="Прямоугольник 47">
            <a:hlinkClick r:id="rId14" action="ppaction://hlinkfile"/>
          </p:cNvPr>
          <p:cNvSpPr/>
          <p:nvPr/>
        </p:nvSpPr>
        <p:spPr>
          <a:xfrm>
            <a:off x="5573395" y="453048"/>
            <a:ext cx="211455" cy="215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>
            <a:hlinkClick r:id="rId15"/>
          </p:cNvPr>
          <p:cNvSpPr/>
          <p:nvPr/>
        </p:nvSpPr>
        <p:spPr>
          <a:xfrm>
            <a:off x="5798185" y="453048"/>
            <a:ext cx="211455" cy="215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3" name="Прямоугольник: скругленные углы 1032"/>
          <p:cNvSpPr/>
          <p:nvPr/>
        </p:nvSpPr>
        <p:spPr>
          <a:xfrm>
            <a:off x="297621" y="9287421"/>
            <a:ext cx="802641" cy="351790"/>
          </a:xfrm>
          <a:prstGeom prst="roundRect">
            <a:avLst/>
          </a:prstGeom>
          <a:ln w="952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sz="1200" i="0" u="none" strike="noStrike" baseline="0" dirty="0">
                <a:latin typeface="Golos Text VF" pitchFamily="2" charset="0"/>
                <a:ea typeface="Golos Text VF" pitchFamily="2" charset="0"/>
              </a:rPr>
              <a:t>2025</a:t>
            </a:r>
            <a:endParaRPr lang="ru-RU" sz="1200" dirty="0">
              <a:latin typeface="Golos Text VF" pitchFamily="2" charset="0"/>
              <a:ea typeface="Golos Text VF" pitchFamily="2" charset="0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43" t="50194" r="11600" b="38489"/>
          <a:stretch>
            <a:fillRect/>
          </a:stretch>
        </p:blipFill>
        <p:spPr>
          <a:xfrm flipH="1">
            <a:off x="4498455" y="9287421"/>
            <a:ext cx="2072221" cy="351790"/>
          </a:xfrm>
          <a:custGeom>
            <a:avLst/>
            <a:gdLst>
              <a:gd name="connsiteX0" fmla="*/ 2013588 w 2072221"/>
              <a:gd name="connsiteY0" fmla="*/ 0 h 351790"/>
              <a:gd name="connsiteX1" fmla="*/ 58633 w 2072221"/>
              <a:gd name="connsiteY1" fmla="*/ 0 h 351790"/>
              <a:gd name="connsiteX2" fmla="*/ 0 w 2072221"/>
              <a:gd name="connsiteY2" fmla="*/ 58633 h 351790"/>
              <a:gd name="connsiteX3" fmla="*/ 0 w 2072221"/>
              <a:gd name="connsiteY3" fmla="*/ 293157 h 351790"/>
              <a:gd name="connsiteX4" fmla="*/ 58633 w 2072221"/>
              <a:gd name="connsiteY4" fmla="*/ 351790 h 351790"/>
              <a:gd name="connsiteX5" fmla="*/ 2013588 w 2072221"/>
              <a:gd name="connsiteY5" fmla="*/ 351790 h 351790"/>
              <a:gd name="connsiteX6" fmla="*/ 2072221 w 2072221"/>
              <a:gd name="connsiteY6" fmla="*/ 293157 h 351790"/>
              <a:gd name="connsiteX7" fmla="*/ 2072221 w 2072221"/>
              <a:gd name="connsiteY7" fmla="*/ 58633 h 351790"/>
              <a:gd name="connsiteX8" fmla="*/ 2013588 w 2072221"/>
              <a:gd name="connsiteY8" fmla="*/ 0 h 351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72221" h="351790">
                <a:moveTo>
                  <a:pt x="2013588" y="0"/>
                </a:moveTo>
                <a:lnTo>
                  <a:pt x="58633" y="0"/>
                </a:lnTo>
                <a:cubicBezTo>
                  <a:pt x="26251" y="0"/>
                  <a:pt x="0" y="26251"/>
                  <a:pt x="0" y="58633"/>
                </a:cubicBezTo>
                <a:lnTo>
                  <a:pt x="0" y="293157"/>
                </a:lnTo>
                <a:cubicBezTo>
                  <a:pt x="0" y="325539"/>
                  <a:pt x="26251" y="351790"/>
                  <a:pt x="58633" y="351790"/>
                </a:cubicBezTo>
                <a:lnTo>
                  <a:pt x="2013588" y="351790"/>
                </a:lnTo>
                <a:cubicBezTo>
                  <a:pt x="2045970" y="351790"/>
                  <a:pt x="2072221" y="325539"/>
                  <a:pt x="2072221" y="293157"/>
                </a:cubicBezTo>
                <a:lnTo>
                  <a:pt x="2072221" y="58633"/>
                </a:lnTo>
                <a:cubicBezTo>
                  <a:pt x="2072221" y="26251"/>
                  <a:pt x="2045970" y="0"/>
                  <a:pt x="2013588" y="0"/>
                </a:cubicBezTo>
                <a:close/>
              </a:path>
            </a:pathLst>
          </a:custGeom>
        </p:spPr>
      </p:pic>
      <p:sp>
        <p:nvSpPr>
          <p:cNvPr id="32" name="Прямоугольник: скругленные углы 31"/>
          <p:cNvSpPr/>
          <p:nvPr/>
        </p:nvSpPr>
        <p:spPr>
          <a:xfrm>
            <a:off x="4495483" y="9287421"/>
            <a:ext cx="2072221" cy="345529"/>
          </a:xfrm>
          <a:prstGeom prst="roundRect">
            <a:avLst>
              <a:gd name="adj" fmla="val 18872"/>
            </a:avLst>
          </a:prstGeom>
          <a:solidFill>
            <a:schemeClr val="tx1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Рисунок 24" descr="Изображение выглядит как черный, темнота&#10;&#10;Контент, сгенерированный ИИ, может содержать ошибки.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754" y="9357055"/>
            <a:ext cx="1463356" cy="212522"/>
          </a:xfrm>
          <a:prstGeom prst="rect">
            <a:avLst/>
          </a:prstGeom>
        </p:spPr>
      </p:pic>
      <p:grpSp>
        <p:nvGrpSpPr>
          <p:cNvPr id="1030" name="Группа 1029"/>
          <p:cNvGrpSpPr/>
          <p:nvPr/>
        </p:nvGrpSpPr>
        <p:grpSpPr>
          <a:xfrm>
            <a:off x="306040" y="5021695"/>
            <a:ext cx="1485085" cy="1034105"/>
            <a:chOff x="457481" y="5352743"/>
            <a:chExt cx="1485085" cy="1034105"/>
          </a:xfrm>
        </p:grpSpPr>
        <p:sp>
          <p:nvSpPr>
            <p:cNvPr id="1031" name="TextBox 1030"/>
            <p:cNvSpPr txBox="1"/>
            <p:nvPr/>
          </p:nvSpPr>
          <p:spPr>
            <a:xfrm>
              <a:off x="594305" y="5352743"/>
              <a:ext cx="1348261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400" u="none" strike="noStrike" baseline="0" dirty="0">
                  <a:solidFill>
                    <a:schemeClr val="bg1"/>
                  </a:solidFill>
                  <a:latin typeface="Golos Text Medium" panose="020B0603020202020204" pitchFamily="34" charset="-52"/>
                  <a:cs typeface="Golos Text Medium" panose="020B0603020202020204" pitchFamily="34" charset="-52"/>
                </a:rPr>
                <a:t>1</a:t>
              </a:r>
              <a:r>
                <a:rPr lang="ru-RU" sz="1200" u="none" strike="noStrike" baseline="0" dirty="0">
                  <a:solidFill>
                    <a:schemeClr val="bg1"/>
                  </a:solidFill>
                  <a:latin typeface="Golos Text Medium" panose="020B0603020202020204" pitchFamily="34" charset="-52"/>
                  <a:cs typeface="Golos Text Medium" panose="020B0603020202020204" pitchFamily="34" charset="-52"/>
                </a:rPr>
                <a:t> год</a:t>
              </a:r>
              <a:endParaRPr lang="ru-RU" sz="1200" dirty="0">
                <a:solidFill>
                  <a:schemeClr val="bg1"/>
                </a:solidFill>
                <a:latin typeface="Golos Text Medium" panose="020B0603020202020204" pitchFamily="34" charset="-52"/>
                <a:cs typeface="Golos Text Medium" panose="020B0603020202020204" pitchFamily="34" charset="-52"/>
              </a:endParaRPr>
            </a:p>
          </p:txBody>
        </p:sp>
        <p:sp>
          <p:nvSpPr>
            <p:cNvPr id="1032" name="TextBox 1031"/>
            <p:cNvSpPr txBox="1"/>
            <p:nvPr/>
          </p:nvSpPr>
          <p:spPr>
            <a:xfrm>
              <a:off x="594304" y="5740517"/>
              <a:ext cx="1319814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ru-RU"/>
              </a:defPPr>
              <a:lvl1pPr>
                <a:defRPr sz="800" i="0" u="none" strike="noStrike" baseline="0">
                  <a:latin typeface="Golos Text Medium" panose="020B0603020202020204" pitchFamily="34" charset="-52"/>
                  <a:ea typeface="Golos Text VF" pitchFamily="2" charset="0"/>
                  <a:cs typeface="Golos Text Medium" panose="020B0603020202020204" pitchFamily="34" charset="-52"/>
                </a:defRPr>
              </a:lvl1pPr>
            </a:lstStyle>
            <a:p>
              <a:pPr>
                <a:spcAft>
                  <a:spcPts val="600"/>
                </a:spcAft>
              </a:pPr>
              <a:r>
                <a:rPr lang="ru-RU" sz="1200" dirty="0">
                  <a:solidFill>
                    <a:schemeClr val="bg1"/>
                  </a:solidFill>
                  <a:latin typeface="+mn-lt"/>
                </a:rPr>
                <a:t>Гарантия </a:t>
              </a:r>
              <a:br>
                <a:rPr lang="ru-RU" sz="1200" dirty="0">
                  <a:solidFill>
                    <a:schemeClr val="bg1"/>
                  </a:solidFill>
                  <a:latin typeface="+mn-lt"/>
                </a:rPr>
              </a:br>
              <a:r>
                <a:rPr lang="ru-RU" sz="1200" dirty="0">
                  <a:solidFill>
                    <a:schemeClr val="bg1"/>
                  </a:solidFill>
                  <a:latin typeface="+mn-lt"/>
                </a:rPr>
                <a:t>на батарею*</a:t>
              </a:r>
              <a:endParaRPr lang="ru-RU" sz="1200" dirty="0">
                <a:solidFill>
                  <a:schemeClr val="bg1"/>
                </a:solidFill>
                <a:latin typeface="+mn-lt"/>
              </a:endParaRPr>
            </a:p>
            <a:p>
              <a:r>
                <a:rPr lang="ru-RU" sz="700" dirty="0">
                  <a:solidFill>
                    <a:schemeClr val="bg1"/>
                  </a:solidFill>
                  <a:latin typeface="+mn-lt"/>
                </a:rPr>
                <a:t>*Если входит в комплект</a:t>
              </a:r>
              <a:endParaRPr lang="ru-RU" sz="700" dirty="0">
                <a:solidFill>
                  <a:schemeClr val="bg1"/>
                </a:solidFill>
                <a:latin typeface="+mn-lt"/>
              </a:endParaRPr>
            </a:p>
          </p:txBody>
        </p:sp>
        <p:grpSp>
          <p:nvGrpSpPr>
            <p:cNvPr id="1034" name="Группа 1033"/>
            <p:cNvGrpSpPr/>
            <p:nvPr/>
          </p:nvGrpSpPr>
          <p:grpSpPr>
            <a:xfrm>
              <a:off x="457481" y="5526982"/>
              <a:ext cx="113186" cy="113186"/>
              <a:chOff x="3594502" y="7413470"/>
              <a:chExt cx="113186" cy="113186"/>
            </a:xfrm>
          </p:grpSpPr>
          <p:sp>
            <p:nvSpPr>
              <p:cNvPr id="1035" name="Овал 1034"/>
              <p:cNvSpPr/>
              <p:nvPr/>
            </p:nvSpPr>
            <p:spPr>
              <a:xfrm>
                <a:off x="3626500" y="7445468"/>
                <a:ext cx="49190" cy="4919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36" name="Овал 1035"/>
              <p:cNvSpPr/>
              <p:nvPr/>
            </p:nvSpPr>
            <p:spPr>
              <a:xfrm>
                <a:off x="3594502" y="7413470"/>
                <a:ext cx="113186" cy="113186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1054" name="Группа 1053"/>
          <p:cNvGrpSpPr/>
          <p:nvPr/>
        </p:nvGrpSpPr>
        <p:grpSpPr>
          <a:xfrm>
            <a:off x="306040" y="3832779"/>
            <a:ext cx="1318524" cy="849439"/>
            <a:chOff x="457481" y="4537306"/>
            <a:chExt cx="1318524" cy="849439"/>
          </a:xfrm>
        </p:grpSpPr>
        <p:sp>
          <p:nvSpPr>
            <p:cNvPr id="1055" name="TextBox 1054"/>
            <p:cNvSpPr txBox="1"/>
            <p:nvPr/>
          </p:nvSpPr>
          <p:spPr>
            <a:xfrm>
              <a:off x="594306" y="4537306"/>
              <a:ext cx="898144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2400" u="none" strike="noStrike" baseline="0" dirty="0">
                  <a:solidFill>
                    <a:schemeClr val="bg1"/>
                  </a:solidFill>
                  <a:latin typeface="Golos Text Medium" panose="020B0603020202020204" pitchFamily="34" charset="-52"/>
                  <a:cs typeface="Golos Text Medium" panose="020B0603020202020204" pitchFamily="34" charset="-52"/>
                </a:rPr>
                <a:t>1</a:t>
              </a:r>
              <a:r>
                <a:rPr lang="ru-RU" sz="1200" u="none" strike="noStrike" baseline="0" dirty="0">
                  <a:solidFill>
                    <a:schemeClr val="bg1"/>
                  </a:solidFill>
                  <a:latin typeface="Golos Text Medium" panose="020B0603020202020204" pitchFamily="34" charset="-52"/>
                  <a:cs typeface="Golos Text Medium" panose="020B0603020202020204" pitchFamily="34" charset="-52"/>
                </a:rPr>
                <a:t> год</a:t>
              </a:r>
              <a:endParaRPr lang="ru-RU" sz="1200" dirty="0">
                <a:solidFill>
                  <a:schemeClr val="bg1"/>
                </a:solidFill>
                <a:latin typeface="Golos Text Medium" panose="020B0603020202020204" pitchFamily="34" charset="-52"/>
                <a:cs typeface="Golos Text Medium" panose="020B0603020202020204" pitchFamily="34" charset="-52"/>
              </a:endParaRPr>
            </a:p>
          </p:txBody>
        </p:sp>
        <p:sp>
          <p:nvSpPr>
            <p:cNvPr id="1056" name="TextBox 1055"/>
            <p:cNvSpPr txBox="1"/>
            <p:nvPr/>
          </p:nvSpPr>
          <p:spPr>
            <a:xfrm>
              <a:off x="594304" y="4925080"/>
              <a:ext cx="1181701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ru-RU"/>
              </a:defPPr>
              <a:lvl1pPr>
                <a:defRPr sz="800" i="0" u="none" strike="noStrike" baseline="0">
                  <a:latin typeface="Golos Text Medium" panose="020B0603020202020204" pitchFamily="34" charset="-52"/>
                  <a:ea typeface="Golos Text VF" pitchFamily="2" charset="0"/>
                  <a:cs typeface="Golos Text Medium" panose="020B0603020202020204" pitchFamily="34" charset="-52"/>
                </a:defRPr>
              </a:lvl1pPr>
            </a:lstStyle>
            <a:p>
              <a:r>
                <a:rPr lang="ru-RU" sz="1200" dirty="0">
                  <a:solidFill>
                    <a:schemeClr val="bg1"/>
                  </a:solidFill>
                  <a:latin typeface="+mn-lt"/>
                </a:rPr>
                <a:t>Гарантия </a:t>
              </a:r>
              <a:br>
                <a:rPr lang="ru-RU" sz="1200" dirty="0">
                  <a:solidFill>
                    <a:schemeClr val="bg1"/>
                  </a:solidFill>
                  <a:latin typeface="+mn-lt"/>
                </a:rPr>
              </a:br>
              <a:r>
                <a:rPr lang="ru-RU" sz="1200" dirty="0">
                  <a:solidFill>
                    <a:schemeClr val="bg1"/>
                  </a:solidFill>
                  <a:latin typeface="+mn-lt"/>
                </a:rPr>
                <a:t>на изделие</a:t>
              </a:r>
              <a:endParaRPr lang="ru-RU" sz="1200" dirty="0">
                <a:solidFill>
                  <a:schemeClr val="bg1"/>
                </a:solidFill>
                <a:latin typeface="+mn-lt"/>
              </a:endParaRPr>
            </a:p>
          </p:txBody>
        </p:sp>
        <p:grpSp>
          <p:nvGrpSpPr>
            <p:cNvPr id="1057" name="Группа 1056"/>
            <p:cNvGrpSpPr/>
            <p:nvPr/>
          </p:nvGrpSpPr>
          <p:grpSpPr>
            <a:xfrm>
              <a:off x="457481" y="4711545"/>
              <a:ext cx="113186" cy="113186"/>
              <a:chOff x="3594502" y="7413470"/>
              <a:chExt cx="113186" cy="113186"/>
            </a:xfrm>
          </p:grpSpPr>
          <p:sp>
            <p:nvSpPr>
              <p:cNvPr id="1058" name="Овал 1057"/>
              <p:cNvSpPr/>
              <p:nvPr/>
            </p:nvSpPr>
            <p:spPr>
              <a:xfrm>
                <a:off x="3626500" y="7445468"/>
                <a:ext cx="49190" cy="4919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59" name="Овал 1058"/>
              <p:cNvSpPr/>
              <p:nvPr/>
            </p:nvSpPr>
            <p:spPr>
              <a:xfrm>
                <a:off x="3594502" y="7413470"/>
                <a:ext cx="113186" cy="113186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cxnSp>
        <p:nvCxnSpPr>
          <p:cNvPr id="1060" name="Прямая соединительная линия 1059"/>
          <p:cNvCxnSpPr/>
          <p:nvPr/>
        </p:nvCxnSpPr>
        <p:spPr>
          <a:xfrm>
            <a:off x="291840" y="4881266"/>
            <a:ext cx="6269298" cy="0"/>
          </a:xfrm>
          <a:prstGeom prst="line">
            <a:avLst/>
          </a:prstGeom>
          <a:ln w="9525">
            <a:solidFill>
              <a:schemeClr val="bg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6" name="Рисунок 35" descr="Изображение выглядит как текст, электроника, Электронное устройство, дизайн&#10;&#10;Содержимое, созданное искусственным интеллектом, может быть неверным.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10" r="19511"/>
          <a:stretch>
            <a:fillRect/>
          </a:stretch>
        </p:blipFill>
        <p:spPr>
          <a:xfrm rot="21480000">
            <a:off x="1521094" y="2919995"/>
            <a:ext cx="3324766" cy="3876187"/>
          </a:xfrm>
          <a:prstGeom prst="rect">
            <a:avLst/>
          </a:prstGeom>
        </p:spPr>
      </p:pic>
      <p:sp>
        <p:nvSpPr>
          <p:cNvPr id="1327" name="TextBox 1326"/>
          <p:cNvSpPr txBox="1"/>
          <p:nvPr/>
        </p:nvSpPr>
        <p:spPr>
          <a:xfrm>
            <a:off x="450113" y="7016703"/>
            <a:ext cx="137868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ru-RU" sz="1000" dirty="0"/>
              <a:t>Чистая синусоида </a:t>
            </a:r>
            <a:endParaRPr lang="ru-RU" sz="1000" dirty="0"/>
          </a:p>
        </p:txBody>
      </p:sp>
      <p:sp>
        <p:nvSpPr>
          <p:cNvPr id="1328" name="TextBox 1327"/>
          <p:cNvSpPr txBox="1"/>
          <p:nvPr/>
        </p:nvSpPr>
        <p:spPr>
          <a:xfrm>
            <a:off x="450114" y="7438485"/>
            <a:ext cx="137868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en-US" sz="1000" dirty="0"/>
              <a:t>AVR </a:t>
            </a:r>
            <a:r>
              <a:rPr lang="ru-RU" sz="1000" dirty="0"/>
              <a:t>стабилизация</a:t>
            </a:r>
            <a:endParaRPr lang="ru-RU" sz="1000" dirty="0"/>
          </a:p>
        </p:txBody>
      </p:sp>
      <p:sp>
        <p:nvSpPr>
          <p:cNvPr id="1333" name="TextBox 1332"/>
          <p:cNvSpPr txBox="1"/>
          <p:nvPr/>
        </p:nvSpPr>
        <p:spPr>
          <a:xfrm>
            <a:off x="5009673" y="7016703"/>
            <a:ext cx="17136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ru-RU" sz="1000" dirty="0"/>
              <a:t>Трёхэтапная зарядка</a:t>
            </a:r>
            <a:endParaRPr lang="ru-RU" sz="1000" dirty="0"/>
          </a:p>
        </p:txBody>
      </p:sp>
      <p:sp>
        <p:nvSpPr>
          <p:cNvPr id="1334" name="TextBox 1333"/>
          <p:cNvSpPr txBox="1"/>
          <p:nvPr/>
        </p:nvSpPr>
        <p:spPr>
          <a:xfrm>
            <a:off x="5009674" y="7438485"/>
            <a:ext cx="17136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ru-RU" sz="1000" dirty="0"/>
              <a:t>Защита от перегрузки </a:t>
            </a:r>
            <a:br>
              <a:rPr lang="ru-RU" sz="1000" dirty="0"/>
            </a:br>
            <a:r>
              <a:rPr lang="ru-RU" sz="1000" dirty="0"/>
              <a:t>и короткого замыкания</a:t>
            </a:r>
            <a:endParaRPr lang="ru-RU" sz="1000" dirty="0"/>
          </a:p>
        </p:txBody>
      </p:sp>
      <p:grpSp>
        <p:nvGrpSpPr>
          <p:cNvPr id="1336" name="Группа 1335"/>
          <p:cNvGrpSpPr/>
          <p:nvPr/>
        </p:nvGrpSpPr>
        <p:grpSpPr>
          <a:xfrm>
            <a:off x="4999709" y="5106363"/>
            <a:ext cx="1608137" cy="646331"/>
            <a:chOff x="457481" y="4626376"/>
            <a:chExt cx="1608137" cy="646331"/>
          </a:xfrm>
        </p:grpSpPr>
        <p:sp>
          <p:nvSpPr>
            <p:cNvPr id="1338" name="TextBox 1337"/>
            <p:cNvSpPr txBox="1"/>
            <p:nvPr/>
          </p:nvSpPr>
          <p:spPr>
            <a:xfrm>
              <a:off x="594304" y="4626376"/>
              <a:ext cx="1471314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ru-RU"/>
              </a:defPPr>
              <a:lvl1pPr>
                <a:defRPr sz="800" i="0" u="none" strike="noStrike" baseline="0">
                  <a:latin typeface="Golos Text Medium" panose="020B0603020202020204" pitchFamily="34" charset="-52"/>
                  <a:ea typeface="Golos Text VF" pitchFamily="2" charset="0"/>
                  <a:cs typeface="Golos Text Medium" panose="020B0603020202020204" pitchFamily="34" charset="-52"/>
                </a:defRPr>
              </a:lvl1pPr>
            </a:lstStyle>
            <a:p>
              <a:r>
                <a:rPr lang="ru-RU" sz="1200" dirty="0">
                  <a:solidFill>
                    <a:schemeClr val="bg1"/>
                  </a:solidFill>
                  <a:latin typeface="+mn-lt"/>
                </a:rPr>
                <a:t>Мониторинг </a:t>
              </a:r>
              <a:br>
                <a:rPr lang="ru-RU" sz="1200" dirty="0">
                  <a:solidFill>
                    <a:schemeClr val="bg1"/>
                  </a:solidFill>
                  <a:latin typeface="+mn-lt"/>
                </a:rPr>
              </a:br>
              <a:r>
                <a:rPr lang="ru-RU" sz="1200" dirty="0">
                  <a:solidFill>
                    <a:schemeClr val="bg1"/>
                  </a:solidFill>
                  <a:latin typeface="+mn-lt"/>
                </a:rPr>
                <a:t>и управление через ПК</a:t>
              </a:r>
              <a:endParaRPr lang="ru-RU" sz="1200" dirty="0">
                <a:solidFill>
                  <a:schemeClr val="bg1"/>
                </a:solidFill>
                <a:latin typeface="+mn-lt"/>
              </a:endParaRPr>
            </a:p>
          </p:txBody>
        </p:sp>
        <p:grpSp>
          <p:nvGrpSpPr>
            <p:cNvPr id="1339" name="Группа 1338"/>
            <p:cNvGrpSpPr/>
            <p:nvPr/>
          </p:nvGrpSpPr>
          <p:grpSpPr>
            <a:xfrm>
              <a:off x="457481" y="4711545"/>
              <a:ext cx="113186" cy="113186"/>
              <a:chOff x="3594502" y="7413470"/>
              <a:chExt cx="113186" cy="113186"/>
            </a:xfrm>
          </p:grpSpPr>
          <p:sp>
            <p:nvSpPr>
              <p:cNvPr id="1340" name="Овал 1339"/>
              <p:cNvSpPr/>
              <p:nvPr/>
            </p:nvSpPr>
            <p:spPr>
              <a:xfrm>
                <a:off x="3626500" y="7445468"/>
                <a:ext cx="49190" cy="4919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41" name="Овал 1340"/>
              <p:cNvSpPr/>
              <p:nvPr/>
            </p:nvSpPr>
            <p:spPr>
              <a:xfrm>
                <a:off x="3594502" y="7413470"/>
                <a:ext cx="113186" cy="113186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1342" name="Группа 1341"/>
          <p:cNvGrpSpPr/>
          <p:nvPr/>
        </p:nvGrpSpPr>
        <p:grpSpPr>
          <a:xfrm>
            <a:off x="4999709" y="3925914"/>
            <a:ext cx="1815779" cy="646331"/>
            <a:chOff x="457481" y="4626376"/>
            <a:chExt cx="1815779" cy="646331"/>
          </a:xfrm>
        </p:grpSpPr>
        <p:sp>
          <p:nvSpPr>
            <p:cNvPr id="1343" name="TextBox 1342"/>
            <p:cNvSpPr txBox="1"/>
            <p:nvPr/>
          </p:nvSpPr>
          <p:spPr>
            <a:xfrm>
              <a:off x="594303" y="4626376"/>
              <a:ext cx="1678957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ru-RU"/>
              </a:defPPr>
              <a:lvl1pPr>
                <a:defRPr sz="800" i="0" u="none" strike="noStrike" baseline="0">
                  <a:latin typeface="Golos Text Medium" panose="020B0603020202020204" pitchFamily="34" charset="-52"/>
                  <a:ea typeface="Golos Text VF" pitchFamily="2" charset="0"/>
                  <a:cs typeface="Golos Text Medium" panose="020B0603020202020204" pitchFamily="34" charset="-52"/>
                </a:defRPr>
              </a:lvl1pPr>
            </a:lstStyle>
            <a:p>
              <a:r>
                <a:rPr lang="ru-RU" sz="1200" dirty="0">
                  <a:solidFill>
                    <a:schemeClr val="bg1"/>
                  </a:solidFill>
                  <a:latin typeface="+mn-lt"/>
                </a:rPr>
                <a:t>Совместим с </a:t>
              </a:r>
              <a:r>
                <a:rPr lang="en-US" sz="1200" dirty="0">
                  <a:solidFill>
                    <a:schemeClr val="bg1"/>
                  </a:solidFill>
                  <a:latin typeface="+mn-lt"/>
                </a:rPr>
                <a:t>AGM</a:t>
              </a:r>
              <a:br>
                <a:rPr lang="ru-RU" sz="1200" dirty="0">
                  <a:solidFill>
                    <a:schemeClr val="bg1"/>
                  </a:solidFill>
                  <a:latin typeface="+mn-lt"/>
                </a:rPr>
              </a:br>
              <a:r>
                <a:rPr lang="ru-RU" sz="1200" dirty="0">
                  <a:solidFill>
                    <a:schemeClr val="bg1"/>
                  </a:solidFill>
                  <a:latin typeface="+mn-lt"/>
                </a:rPr>
                <a:t>и  литиевыми аккумуляторами</a:t>
              </a:r>
              <a:endParaRPr lang="ru-RU" sz="1200" dirty="0">
                <a:solidFill>
                  <a:schemeClr val="bg1"/>
                </a:solidFill>
                <a:latin typeface="+mn-lt"/>
              </a:endParaRPr>
            </a:p>
          </p:txBody>
        </p:sp>
        <p:grpSp>
          <p:nvGrpSpPr>
            <p:cNvPr id="1344" name="Группа 1343"/>
            <p:cNvGrpSpPr/>
            <p:nvPr/>
          </p:nvGrpSpPr>
          <p:grpSpPr>
            <a:xfrm>
              <a:off x="457481" y="4711545"/>
              <a:ext cx="113186" cy="113186"/>
              <a:chOff x="3594502" y="7413470"/>
              <a:chExt cx="113186" cy="113186"/>
            </a:xfrm>
          </p:grpSpPr>
          <p:sp>
            <p:nvSpPr>
              <p:cNvPr id="1345" name="Овал 1344"/>
              <p:cNvSpPr/>
              <p:nvPr/>
            </p:nvSpPr>
            <p:spPr>
              <a:xfrm>
                <a:off x="3626500" y="7445468"/>
                <a:ext cx="49190" cy="4919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46" name="Овал 1345"/>
              <p:cNvSpPr/>
              <p:nvPr/>
            </p:nvSpPr>
            <p:spPr>
              <a:xfrm>
                <a:off x="3594502" y="7413470"/>
                <a:ext cx="113186" cy="113186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1329" name="TextBox 1328"/>
          <p:cNvSpPr txBox="1"/>
          <p:nvPr/>
        </p:nvSpPr>
        <p:spPr>
          <a:xfrm>
            <a:off x="2593331" y="7016703"/>
            <a:ext cx="162956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ru-RU" sz="1000" dirty="0"/>
              <a:t>ЖК-индикация</a:t>
            </a:r>
            <a:endParaRPr lang="ru-RU" sz="1000" dirty="0"/>
          </a:p>
        </p:txBody>
      </p:sp>
      <p:sp>
        <p:nvSpPr>
          <p:cNvPr id="1330" name="TextBox 1329"/>
          <p:cNvSpPr txBox="1"/>
          <p:nvPr/>
        </p:nvSpPr>
        <p:spPr>
          <a:xfrm>
            <a:off x="2593331" y="7438485"/>
            <a:ext cx="162956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ru-RU" sz="1000" dirty="0"/>
              <a:t>Регулировка тока АКБ</a:t>
            </a:r>
            <a:endParaRPr lang="ru-RU" sz="1000" dirty="0"/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4807981" y="7526677"/>
            <a:ext cx="223726" cy="223726"/>
          </a:xfrm>
          <a:prstGeom prst="rect">
            <a:avLst/>
          </a:prstGeom>
        </p:spPr>
      </p:pic>
      <p:grpSp>
        <p:nvGrpSpPr>
          <p:cNvPr id="1376" name="Группа 1375"/>
          <p:cNvGrpSpPr/>
          <p:nvPr/>
        </p:nvGrpSpPr>
        <p:grpSpPr>
          <a:xfrm>
            <a:off x="292714" y="7054586"/>
            <a:ext cx="170455" cy="170455"/>
            <a:chOff x="4832350" y="7983150"/>
            <a:chExt cx="170455" cy="170455"/>
          </a:xfrm>
        </p:grpSpPr>
        <p:pic>
          <p:nvPicPr>
            <p:cNvPr id="59" name="Graphic 12"/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4859588" y="8028337"/>
              <a:ext cx="115979" cy="80081"/>
            </a:xfrm>
            <a:prstGeom prst="rect">
              <a:avLst/>
            </a:prstGeom>
          </p:spPr>
        </p:pic>
        <p:sp>
          <p:nvSpPr>
            <p:cNvPr id="60" name="Овал 59"/>
            <p:cNvSpPr/>
            <p:nvPr/>
          </p:nvSpPr>
          <p:spPr>
            <a:xfrm>
              <a:off x="4832350" y="7983150"/>
              <a:ext cx="170455" cy="17045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75" name="Группа 1374"/>
          <p:cNvGrpSpPr/>
          <p:nvPr/>
        </p:nvGrpSpPr>
        <p:grpSpPr>
          <a:xfrm>
            <a:off x="2433045" y="7476368"/>
            <a:ext cx="170455" cy="170455"/>
            <a:chOff x="5104392" y="7983150"/>
            <a:chExt cx="170455" cy="170455"/>
          </a:xfrm>
        </p:grpSpPr>
        <p:pic>
          <p:nvPicPr>
            <p:cNvPr id="55" name="Graphic 6"/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5173051" y="8007350"/>
              <a:ext cx="33137" cy="122055"/>
            </a:xfrm>
            <a:prstGeom prst="rect">
              <a:avLst/>
            </a:prstGeom>
          </p:spPr>
        </p:pic>
        <p:sp>
          <p:nvSpPr>
            <p:cNvPr id="61" name="Овал 60"/>
            <p:cNvSpPr/>
            <p:nvPr/>
          </p:nvSpPr>
          <p:spPr>
            <a:xfrm>
              <a:off x="5104392" y="7983150"/>
              <a:ext cx="170455" cy="17045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74" name="Группа 1373"/>
          <p:cNvGrpSpPr/>
          <p:nvPr/>
        </p:nvGrpSpPr>
        <p:grpSpPr>
          <a:xfrm>
            <a:off x="292714" y="7476368"/>
            <a:ext cx="170455" cy="170455"/>
            <a:chOff x="5388246" y="7996205"/>
            <a:chExt cx="170455" cy="170455"/>
          </a:xfrm>
        </p:grpSpPr>
        <p:pic>
          <p:nvPicPr>
            <p:cNvPr id="54" name="Graphic 4"/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5432328" y="8023719"/>
              <a:ext cx="82290" cy="115427"/>
            </a:xfrm>
            <a:prstGeom prst="rect">
              <a:avLst/>
            </a:prstGeom>
          </p:spPr>
        </p:pic>
        <p:sp>
          <p:nvSpPr>
            <p:cNvPr id="62" name="Овал 61"/>
            <p:cNvSpPr/>
            <p:nvPr/>
          </p:nvSpPr>
          <p:spPr>
            <a:xfrm>
              <a:off x="5388246" y="7996205"/>
              <a:ext cx="170455" cy="17045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73" name="Группа 1372"/>
          <p:cNvGrpSpPr/>
          <p:nvPr/>
        </p:nvGrpSpPr>
        <p:grpSpPr>
          <a:xfrm>
            <a:off x="4834617" y="7054586"/>
            <a:ext cx="170455" cy="170455"/>
            <a:chOff x="5688297" y="7983150"/>
            <a:chExt cx="170455" cy="170455"/>
          </a:xfrm>
        </p:grpSpPr>
        <p:pic>
          <p:nvPicPr>
            <p:cNvPr id="57" name="Graphic 10"/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5737074" y="8015358"/>
              <a:ext cx="72901" cy="106038"/>
            </a:xfrm>
            <a:prstGeom prst="rect">
              <a:avLst/>
            </a:prstGeom>
          </p:spPr>
        </p:pic>
        <p:sp>
          <p:nvSpPr>
            <p:cNvPr id="63" name="Овал 62"/>
            <p:cNvSpPr/>
            <p:nvPr/>
          </p:nvSpPr>
          <p:spPr>
            <a:xfrm>
              <a:off x="5688297" y="7983150"/>
              <a:ext cx="170455" cy="17045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71" name="Группа 1370"/>
          <p:cNvGrpSpPr/>
          <p:nvPr/>
        </p:nvGrpSpPr>
        <p:grpSpPr>
          <a:xfrm>
            <a:off x="2433045" y="7054586"/>
            <a:ext cx="170455" cy="170455"/>
            <a:chOff x="5952668" y="7996205"/>
            <a:chExt cx="170455" cy="170455"/>
          </a:xfrm>
        </p:grpSpPr>
        <p:pic>
          <p:nvPicPr>
            <p:cNvPr id="56" name="Graphic 8"/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>
              <a:off x="5984048" y="8047743"/>
              <a:ext cx="107694" cy="67378"/>
            </a:xfrm>
            <a:prstGeom prst="rect">
              <a:avLst/>
            </a:prstGeom>
          </p:spPr>
        </p:pic>
        <p:sp>
          <p:nvSpPr>
            <p:cNvPr id="1347" name="Овал 1346"/>
            <p:cNvSpPr/>
            <p:nvPr/>
          </p:nvSpPr>
          <p:spPr>
            <a:xfrm>
              <a:off x="5952668" y="7996205"/>
              <a:ext cx="170455" cy="17045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: скругленные углы 30"/>
          <p:cNvSpPr/>
          <p:nvPr/>
        </p:nvSpPr>
        <p:spPr>
          <a:xfrm>
            <a:off x="296863" y="1709973"/>
            <a:ext cx="2145347" cy="7418787"/>
          </a:xfrm>
          <a:prstGeom prst="roundRect">
            <a:avLst>
              <a:gd name="adj" fmla="val 3525"/>
            </a:avLst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57" b="42741"/>
          <a:stretch>
            <a:fillRect/>
          </a:stretch>
        </p:blipFill>
        <p:spPr>
          <a:xfrm flipH="1">
            <a:off x="296863" y="1709972"/>
            <a:ext cx="2145347" cy="441972"/>
          </a:xfrm>
          <a:custGeom>
            <a:avLst/>
            <a:gdLst>
              <a:gd name="connsiteX0" fmla="*/ 71646 w 2145347"/>
              <a:gd name="connsiteY0" fmla="*/ 0 h 676288"/>
              <a:gd name="connsiteX1" fmla="*/ 2073701 w 2145347"/>
              <a:gd name="connsiteY1" fmla="*/ 0 h 676288"/>
              <a:gd name="connsiteX2" fmla="*/ 2145347 w 2145347"/>
              <a:gd name="connsiteY2" fmla="*/ 71646 h 676288"/>
              <a:gd name="connsiteX3" fmla="*/ 2145347 w 2145347"/>
              <a:gd name="connsiteY3" fmla="*/ 604642 h 676288"/>
              <a:gd name="connsiteX4" fmla="*/ 2073701 w 2145347"/>
              <a:gd name="connsiteY4" fmla="*/ 676288 h 676288"/>
              <a:gd name="connsiteX5" fmla="*/ 71646 w 2145347"/>
              <a:gd name="connsiteY5" fmla="*/ 676288 h 676288"/>
              <a:gd name="connsiteX6" fmla="*/ 0 w 2145347"/>
              <a:gd name="connsiteY6" fmla="*/ 604642 h 676288"/>
              <a:gd name="connsiteX7" fmla="*/ 0 w 2145347"/>
              <a:gd name="connsiteY7" fmla="*/ 71646 h 676288"/>
              <a:gd name="connsiteX8" fmla="*/ 71646 w 2145347"/>
              <a:gd name="connsiteY8" fmla="*/ 0 h 676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45347" h="676288">
                <a:moveTo>
                  <a:pt x="71646" y="0"/>
                </a:moveTo>
                <a:lnTo>
                  <a:pt x="2073701" y="0"/>
                </a:lnTo>
                <a:cubicBezTo>
                  <a:pt x="2113270" y="0"/>
                  <a:pt x="2145347" y="32077"/>
                  <a:pt x="2145347" y="71646"/>
                </a:cubicBezTo>
                <a:lnTo>
                  <a:pt x="2145347" y="604642"/>
                </a:lnTo>
                <a:cubicBezTo>
                  <a:pt x="2145347" y="644211"/>
                  <a:pt x="2113270" y="676288"/>
                  <a:pt x="2073701" y="676288"/>
                </a:cubicBezTo>
                <a:lnTo>
                  <a:pt x="71646" y="676288"/>
                </a:lnTo>
                <a:cubicBezTo>
                  <a:pt x="32077" y="676288"/>
                  <a:pt x="0" y="644211"/>
                  <a:pt x="0" y="604642"/>
                </a:cubicBezTo>
                <a:lnTo>
                  <a:pt x="0" y="71646"/>
                </a:lnTo>
                <a:cubicBezTo>
                  <a:pt x="0" y="32077"/>
                  <a:pt x="32077" y="0"/>
                  <a:pt x="71646" y="0"/>
                </a:cubicBezTo>
                <a:close/>
              </a:path>
            </a:pathLst>
          </a:custGeom>
        </p:spPr>
      </p:pic>
      <p:sp>
        <p:nvSpPr>
          <p:cNvPr id="24" name="Прямоугольник 23"/>
          <p:cNvSpPr/>
          <p:nvPr/>
        </p:nvSpPr>
        <p:spPr>
          <a:xfrm>
            <a:off x="0" y="0"/>
            <a:ext cx="6858000" cy="821661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 descr="Изображение выглядит как черный, темнота&#10;&#10;Контент, сгенерированный ИИ, может содержать ошибки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63" y="265430"/>
            <a:ext cx="2028799" cy="29463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700680" y="208224"/>
            <a:ext cx="1427328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800" i="0" u="none" strike="noStrike" baseline="0" dirty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rPr>
              <a:t>ООО «АЛЬФА-ЕСС</a:t>
            </a:r>
            <a:r>
              <a:rPr lang="ru-RU" sz="800" dirty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rPr>
              <a:t>»</a:t>
            </a:r>
            <a:endParaRPr lang="ru-RU" sz="800" i="0" u="none" strike="noStrike" baseline="0" dirty="0">
              <a:latin typeface="Golos Text Medium" panose="020B0603020202020204" pitchFamily="34" charset="-52"/>
              <a:ea typeface="Golos Text VF" pitchFamily="2" charset="0"/>
              <a:cs typeface="Golos Text Medium" panose="020B0603020202020204" pitchFamily="34" charset="-5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53080" y="453749"/>
            <a:ext cx="11245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800" i="0" u="none" strike="noStrike" baseline="0" dirty="0">
                <a:latin typeface="Golos Text VF" pitchFamily="2" charset="0"/>
                <a:ea typeface="Golos Text VF" pitchFamily="2" charset="0"/>
              </a:rPr>
              <a:t>+7 (495) 150-44-45</a:t>
            </a:r>
            <a:endParaRPr lang="ru-RU" sz="800" i="0" u="none" strike="noStrike" baseline="0" dirty="0">
              <a:latin typeface="Golos Text VF" pitchFamily="2" charset="0"/>
              <a:ea typeface="Golos Text VF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85270" y="453749"/>
            <a:ext cx="105442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800" i="0" u="none" strike="noStrike" baseline="0" dirty="0">
                <a:latin typeface="Golos Text VF" pitchFamily="2" charset="0"/>
                <a:ea typeface="Golos Text VF" pitchFamily="2" charset="0"/>
              </a:rPr>
              <a:t>info@alfa-ess.ru</a:t>
            </a:r>
            <a:endParaRPr lang="en-US" sz="800" i="0" u="none" strike="noStrike" baseline="0" dirty="0">
              <a:latin typeface="Golos Text VF" pitchFamily="2" charset="0"/>
              <a:ea typeface="Golos Text VF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87784" y="453749"/>
            <a:ext cx="98867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800" i="0" u="none" strike="noStrike" baseline="0" dirty="0">
                <a:latin typeface="Golos Text VF" pitchFamily="2" charset="0"/>
                <a:ea typeface="Golos Text VF" pitchFamily="2" charset="0"/>
              </a:rPr>
              <a:t>www.alfa-ess.ru</a:t>
            </a:r>
            <a:endParaRPr lang="ru-RU" sz="800" i="0" u="none" strike="noStrike" baseline="0" dirty="0">
              <a:latin typeface="Golos Text VF" pitchFamily="2" charset="0"/>
              <a:ea typeface="Golos Text VF" pitchFamily="2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023142" y="507471"/>
            <a:ext cx="108000" cy="108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133238" y="507471"/>
            <a:ext cx="108000" cy="108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788581" y="507471"/>
            <a:ext cx="108000" cy="108000"/>
          </a:xfrm>
          <a:prstGeom prst="rect">
            <a:avLst/>
          </a:prstGeom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0" y="821690"/>
            <a:ext cx="6858000" cy="0"/>
          </a:xfrm>
          <a:prstGeom prst="line">
            <a:avLst/>
          </a:prstGeom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12657" y="1720571"/>
            <a:ext cx="17145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ru-RU" sz="1000" dirty="0">
                <a:solidFill>
                  <a:schemeClr val="bg1"/>
                </a:solidFill>
              </a:rPr>
              <a:t>Технические характеристики</a:t>
            </a:r>
            <a:endParaRPr lang="ru-RU" sz="1000" dirty="0">
              <a:solidFill>
                <a:schemeClr val="bg1"/>
              </a:solidFill>
            </a:endParaRPr>
          </a:p>
        </p:txBody>
      </p:sp>
      <p:graphicFrame>
        <p:nvGraphicFramePr>
          <p:cNvPr id="30" name="Таблица 29"/>
          <p:cNvGraphicFramePr/>
          <p:nvPr/>
        </p:nvGraphicFramePr>
        <p:xfrm>
          <a:off x="361414" y="2223111"/>
          <a:ext cx="2053192" cy="68495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4000"/>
                <a:gridCol w="594596"/>
                <a:gridCol w="594596"/>
              </a:tblGrid>
              <a:tr h="300000">
                <a:tc>
                  <a:txBody>
                    <a:bodyPr/>
                    <a:lstStyle/>
                    <a:p>
                      <a:pPr marL="36195" algn="l"/>
                      <a:r>
                        <a:rPr lang="ru-RU" sz="1000" b="1" dirty="0"/>
                        <a:t>Мощность</a:t>
                      </a:r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/>
                      <a:r>
                        <a:rPr lang="ru-RU" sz="1000" b="1" dirty="0"/>
                        <a:t>300 Вт</a:t>
                      </a:r>
                      <a:endParaRPr lang="ru-RU" sz="100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3147">
                <a:tc gridSpan="3">
                  <a:txBody>
                    <a:bodyPr/>
                    <a:lstStyle/>
                    <a:p>
                      <a:pPr marL="36195" algn="l"/>
                      <a: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Вход</a:t>
                      </a:r>
                      <a:endParaRPr lang="ru-RU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>
                    <a:lnL w="12700" cmpd="sng">
                      <a:noFill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7903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Диапазон напряжения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/>
                      <a:r>
                        <a:rPr lang="ru-RU" sz="700" dirty="0"/>
                        <a:t>140–280 В / ±5 %</a:t>
                      </a:r>
                      <a:endParaRPr lang="ru-RU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1048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Диапазон частот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/>
                      <a:r>
                        <a:rPr lang="ru-RU" sz="700" dirty="0"/>
                        <a:t>50 Гц ±5 Гц</a:t>
                      </a:r>
                      <a:br>
                        <a:rPr lang="ru-RU" sz="700" dirty="0"/>
                      </a:br>
                      <a:r>
                        <a:rPr lang="ru-RU" sz="700" dirty="0"/>
                        <a:t>или 60 Гц ±5 Гц</a:t>
                      </a:r>
                      <a:endParaRPr lang="ru-RU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3147">
                <a:tc gridSpan="3">
                  <a:txBody>
                    <a:bodyPr/>
                    <a:lstStyle/>
                    <a:p>
                      <a:pPr marL="36195" algn="l"/>
                      <a: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Выход</a:t>
                      </a:r>
                      <a:endParaRPr lang="ru-RU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>
                    <a:lnL w="12700" cmpd="sng">
                      <a:noFill/>
                    </a:lnL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1048">
                <a:tc rowSpan="2">
                  <a:txBody>
                    <a:bodyPr/>
                    <a:lstStyle/>
                    <a:p>
                      <a:pPr marL="36195" algn="l"/>
                      <a:r>
                        <a:rPr lang="ru-RU" sz="700" dirty="0"/>
                        <a:t>Регулировка напряжения</a:t>
                      </a:r>
                      <a:endParaRPr lang="ru-RU" sz="700" dirty="0"/>
                    </a:p>
                    <a:p>
                      <a:pPr marL="36195" algn="l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975" algn="l"/>
                      <a:r>
                        <a:rPr lang="ru-RU" sz="700" b="0" dirty="0"/>
                        <a:t>Режим батареи</a:t>
                      </a:r>
                      <a:endParaRPr lang="ru-RU" sz="700" b="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975" algn="l"/>
                      <a:r>
                        <a:rPr lang="ru-RU" sz="700" b="0" dirty="0"/>
                        <a:t>Линейный режим</a:t>
                      </a:r>
                      <a:endParaRPr lang="ru-RU" sz="700" b="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2378">
                <a:tc vMerge="1"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975" algn="l"/>
                      <a:r>
                        <a:rPr lang="ru-RU" sz="700" dirty="0"/>
                        <a:t>220 В </a:t>
                      </a:r>
                      <a:br>
                        <a:rPr lang="ru-RU" sz="700" dirty="0"/>
                      </a:br>
                      <a:r>
                        <a:rPr lang="ru-RU" sz="700" dirty="0"/>
                        <a:t>или 230 В ±5 %</a:t>
                      </a:r>
                      <a:endParaRPr lang="ru-RU" sz="70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3975" algn="l"/>
                      <a:r>
                        <a:rPr lang="ru-RU" sz="700" dirty="0"/>
                        <a:t>200–240 В</a:t>
                      </a:r>
                      <a:endParaRPr lang="ru-RU" sz="700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56572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Выходная частота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/>
                      <a:r>
                        <a:rPr lang="ru-RU" sz="700" dirty="0"/>
                        <a:t>50 или 60 Гц</a:t>
                      </a:r>
                      <a:endParaRPr lang="ru-RU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1048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Время перехода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/>
                      <a:r>
                        <a:rPr lang="ru-RU" sz="700" dirty="0"/>
                        <a:t>8 мс (обычно),</a:t>
                      </a:r>
                      <a:br>
                        <a:rPr lang="ru-RU" sz="700" dirty="0"/>
                      </a:br>
                      <a:r>
                        <a:rPr lang="ru-RU" sz="700" dirty="0"/>
                        <a:t>до 12 мс (максимум)</a:t>
                      </a:r>
                      <a:endParaRPr lang="ru-RU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56572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Форма волны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/>
                      <a:r>
                        <a:rPr lang="ru-RU" sz="700" dirty="0"/>
                        <a:t>Чистая синусоида</a:t>
                      </a:r>
                      <a:endParaRPr lang="ru-RU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24620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Перегрузка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>
                        <a:spcAft>
                          <a:spcPts val="200"/>
                        </a:spcAft>
                      </a:pPr>
                      <a:r>
                        <a:rPr lang="en-US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&gt; </a:t>
                      </a: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110</a:t>
                      </a:r>
                      <a:r>
                        <a:rPr lang="en-US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</a:t>
                      </a: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125% —</a:t>
                      </a:r>
                      <a:br>
                        <a:rPr lang="en-US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отключение через 60 с</a:t>
                      </a:r>
                      <a:endParaRPr lang="en-US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3975">
                        <a:spcAft>
                          <a:spcPts val="200"/>
                        </a:spcAft>
                      </a:pPr>
                      <a:r>
                        <a:rPr lang="en-US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&gt; </a:t>
                      </a: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125–150% — </a:t>
                      </a:r>
                      <a:br>
                        <a:rPr lang="en-US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отключение через 3 с</a:t>
                      </a:r>
                      <a:endParaRPr lang="en-US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3975">
                        <a:spcAft>
                          <a:spcPts val="200"/>
                        </a:spcAft>
                      </a:pPr>
                      <a:r>
                        <a:rPr lang="en-US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&gt; </a:t>
                      </a: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150 % — отключение через 500 мс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/>
                </a:tc>
              </a:tr>
              <a:tr h="213147">
                <a:tc gridSpan="3"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Батарея</a:t>
                      </a:r>
                      <a:endParaRPr lang="ru-RU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cPr/>
                </a:tc>
              </a:tr>
              <a:tr h="357903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Напряжение батареи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/>
                      <a:r>
                        <a:rPr lang="ru-RU" sz="700" dirty="0"/>
                        <a:t>12 В постоянного тока</a:t>
                      </a:r>
                      <a:endParaRPr lang="ru-RU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/>
                </a:tc>
              </a:tr>
              <a:tr h="459232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Мин. напр. Батареи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для пуска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/>
                      <a:r>
                        <a:rPr lang="ru-RU" sz="700" dirty="0"/>
                        <a:t>Напряжение отключения(</a:t>
                      </a:r>
                      <a:r>
                        <a:rPr lang="en-US" altLang="ru-RU" sz="700" dirty="0"/>
                        <a:t>10</a:t>
                      </a:r>
                      <a:r>
                        <a:rPr lang="ru-RU" altLang="en-US" sz="700" dirty="0"/>
                        <a:t>В</a:t>
                      </a:r>
                      <a:r>
                        <a:rPr lang="en-US" altLang="ru-RU" sz="700" dirty="0"/>
                        <a:t>-12</a:t>
                      </a:r>
                      <a:r>
                        <a:rPr lang="ru-RU" altLang="en-US" sz="700" dirty="0"/>
                        <a:t>В)</a:t>
                      </a:r>
                      <a:br>
                        <a:rPr lang="ru-RU" sz="700" dirty="0"/>
                      </a:br>
                      <a:r>
                        <a:rPr lang="ru-RU" sz="700" dirty="0"/>
                        <a:t>+ 0.5 В</a:t>
                      </a:r>
                      <a:endParaRPr lang="ru-RU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/>
                </a:tc>
              </a:tr>
              <a:tr h="256572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Макс. ток зарядки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/>
                      <a:r>
                        <a:rPr lang="ru-RU" sz="700" dirty="0"/>
                        <a:t>10 А</a:t>
                      </a:r>
                      <a:endParaRPr lang="ru-RU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/>
                </a:tc>
              </a:tr>
              <a:tr h="213147">
                <a:tc gridSpan="3"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Физические</a:t>
                      </a:r>
                      <a:endParaRPr lang="ru-RU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cPr/>
                </a:tc>
              </a:tr>
              <a:tr h="256572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Габариты (Д×Ш×В)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/>
                      <a:r>
                        <a:rPr lang="ru-RU" sz="700" dirty="0"/>
                        <a:t>391 × 325 × 187 мм</a:t>
                      </a:r>
                      <a:endParaRPr lang="ru-RU" dirty="0"/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/>
                </a:tc>
              </a:tr>
              <a:tr h="256572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Масса нетто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6.0 кг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/>
                </a:tc>
              </a:tr>
              <a:tr h="213147">
                <a:tc gridSpan="3"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Другие</a:t>
                      </a:r>
                      <a:endParaRPr lang="ru-RU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/>
                </a:tc>
              </a:tr>
              <a:tr h="357903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Температура хранения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 algn="l" defTabSz="1320800" rtl="0" eaLnBrk="1" latinLnBrk="0" hangingPunct="1"/>
                      <a:r>
                        <a:rPr lang="en-US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–15°C ~ +55°C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/>
                </a:tc>
              </a:tr>
              <a:tr h="357903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Рабочая температура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 algn="l" defTabSz="1320800" rtl="0" eaLnBrk="1" latinLnBrk="0" hangingPunct="1"/>
                      <a:r>
                        <a:rPr lang="en-US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0°C ~ +40°C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/>
                </a:tc>
              </a:tr>
              <a:tr h="200003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Шум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 defTabSz="1320800" rtl="0" eaLnBrk="1" latinLnBrk="0" hangingPunct="1"/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≤ 60 дБ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/>
                </a:tc>
              </a:tr>
              <a:tr h="200003">
                <a:tc>
                  <a:txBody>
                    <a:bodyPr/>
                    <a:lstStyle/>
                    <a:p>
                      <a:pPr marL="3619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Связь</a:t>
                      </a:r>
                      <a:endParaRPr lang="ru-RU" sz="600" kern="1200" dirty="0">
                        <a:solidFill>
                          <a:schemeClr val="bg1">
                            <a:lumMod val="6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53975" algn="l" defTabSz="1320800" rtl="0" eaLnBrk="1" latinLnBrk="0" hangingPunct="1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cPr/>
                </a:tc>
              </a:tr>
            </a:tbl>
          </a:graphicData>
        </a:graphic>
      </p:graphicFrame>
      <p:sp>
        <p:nvSpPr>
          <p:cNvPr id="63" name="Прямоугольник: скругленные углы 62"/>
          <p:cNvSpPr/>
          <p:nvPr/>
        </p:nvSpPr>
        <p:spPr>
          <a:xfrm>
            <a:off x="2570798" y="1779241"/>
            <a:ext cx="1789103" cy="2213101"/>
          </a:xfrm>
          <a:prstGeom prst="roundRect">
            <a:avLst>
              <a:gd name="adj" fmla="val 3963"/>
            </a:avLst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6" name="Таблица 65"/>
          <p:cNvGraphicFramePr>
            <a:graphicFrameLocks noGrp="1"/>
          </p:cNvGraphicFramePr>
          <p:nvPr/>
        </p:nvGraphicFramePr>
        <p:xfrm>
          <a:off x="2625497" y="2215610"/>
          <a:ext cx="1703690" cy="17767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03690"/>
              </a:tblGrid>
              <a:tr h="252000">
                <a:tc>
                  <a:txBody>
                    <a:bodyPr/>
                    <a:lstStyle/>
                    <a:p>
                      <a:pPr marL="36195" algn="l"/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Использование только 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помещении (защита от влаги)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52000">
                <a:tc>
                  <a:txBody>
                    <a:bodyPr/>
                    <a:lstStyle/>
                    <a:p>
                      <a:pPr marL="36195" marR="0" lvl="0" indent="0" algn="l" defTabSz="132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Температура эксплуатации: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0°C ~ +55°C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5936">
                <a:tc>
                  <a:txBody>
                    <a:bodyPr/>
                    <a:lstStyle/>
                    <a:p>
                      <a:pPr marL="36195" algn="l">
                        <a:lnSpc>
                          <a:spcPct val="90000"/>
                        </a:lnSpc>
                        <a:spcAft>
                          <a:spcPts val="200"/>
                        </a:spcAft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Минимальные зазоры 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для охлаждения: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indent="-71755" algn="l">
                        <a:lnSpc>
                          <a:spcPct val="90000"/>
                        </a:lnSpc>
                        <a:spcAft>
                          <a:spcPts val="1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200 мм по бокам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indent="-71755" algn="l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300 мм сверху и снизу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5936">
                <a:tc>
                  <a:txBody>
                    <a:bodyPr/>
                    <a:lstStyle/>
                    <a:p>
                      <a:pPr marL="36195" indent="0" algn="l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Монтаж на негорючую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поверхность (бетон, кирпич)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5936">
                <a:tc>
                  <a:txBody>
                    <a:bodyPr/>
                    <a:lstStyle/>
                    <a:p>
                      <a:pPr marL="36195" indent="0" algn="l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Рекомендуемый 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вертикальный монтаж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" name="Рисунок 7" descr="Изображение выглядит как Графика, графический дизайн, текст, плакат&#10;&#10;Контент, сгенерированный ИИ, может содержать ошибки.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64" y="9395691"/>
            <a:ext cx="637936" cy="357603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193457" y="1020229"/>
            <a:ext cx="6223879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200" dirty="0">
                <a:latin typeface="+mj-lt"/>
              </a:rPr>
              <a:t>Инвертор ИБП </a:t>
            </a:r>
            <a:r>
              <a:rPr lang="en-US" sz="2200" dirty="0">
                <a:latin typeface="+mj-lt"/>
              </a:rPr>
              <a:t>ALFA-ESS EP20-0312N PRO</a:t>
            </a:r>
            <a:endParaRPr lang="en-US" sz="2200" dirty="0">
              <a:latin typeface="+mj-lt"/>
            </a:endParaRPr>
          </a:p>
        </p:txBody>
      </p:sp>
      <p:pic>
        <p:nvPicPr>
          <p:cNvPr id="78" name="Рисунок 77" descr="Изображение выглядит как снимок экрана, Графика, круг, графический дизайн&#10;&#10;Контент, сгенерированный ИИ, может содержать ошибки.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868" y="9407082"/>
            <a:ext cx="1133783" cy="334821"/>
          </a:xfrm>
          <a:prstGeom prst="rect">
            <a:avLst/>
          </a:prstGeom>
        </p:spPr>
      </p:pic>
      <p:pic>
        <p:nvPicPr>
          <p:cNvPr id="80" name="Рисунок 79" descr="Изображение выглядит как логотип, символ, Графика, Цвет электрик&#10;&#10;Контент, сгенерированный ИИ, может содержать ошибки.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210" y="9412894"/>
            <a:ext cx="343234" cy="323197"/>
          </a:xfrm>
          <a:prstGeom prst="rect">
            <a:avLst/>
          </a:prstGeom>
        </p:spPr>
      </p:pic>
      <p:pic>
        <p:nvPicPr>
          <p:cNvPr id="94" name="Рисунок 93" descr="Изображение выглядит как Графика, символ, черный, круг&#10;&#10;Контент, сгенерированный ИИ, может содержать ошибки.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486" y="9404672"/>
            <a:ext cx="382315" cy="339641"/>
          </a:xfrm>
          <a:prstGeom prst="rect">
            <a:avLst/>
          </a:prstGeom>
        </p:spPr>
      </p:pic>
      <p:pic>
        <p:nvPicPr>
          <p:cNvPr id="96" name="Рисунок 95" descr="Изображение выглядит как Графика, логотип, Шрифт, графический дизайн&#10;&#10;Контент, сгенерированный ИИ, может содержать ошибки.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91" y="9412894"/>
            <a:ext cx="523707" cy="323197"/>
          </a:xfrm>
          <a:prstGeom prst="rect">
            <a:avLst/>
          </a:prstGeom>
        </p:spPr>
      </p:pic>
      <p:grpSp>
        <p:nvGrpSpPr>
          <p:cNvPr id="111" name="Группа 110"/>
          <p:cNvGrpSpPr/>
          <p:nvPr/>
        </p:nvGrpSpPr>
        <p:grpSpPr>
          <a:xfrm>
            <a:off x="6185202" y="477110"/>
            <a:ext cx="173028" cy="173028"/>
            <a:chOff x="6095795" y="271959"/>
            <a:chExt cx="133749" cy="133750"/>
          </a:xfrm>
        </p:grpSpPr>
        <p:pic>
          <p:nvPicPr>
            <p:cNvPr id="110" name="Рисунок 109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 flipH="1">
              <a:off x="6095795" y="271959"/>
              <a:ext cx="133749" cy="133750"/>
            </a:xfrm>
            <a:prstGeom prst="roundRect">
              <a:avLst/>
            </a:prstGeom>
          </p:spPr>
        </p:pic>
        <p:pic>
          <p:nvPicPr>
            <p:cNvPr id="109" name="Рисунок 108" descr="Изображение выглядит как черный, темнота&#10;&#10;Контент, сгенерированный ИИ, может содержать ошибки."/>
            <p:cNvPicPr>
              <a:picLocks noChangeAspect="1"/>
            </p:cNvPicPr>
            <p:nvPr/>
          </p:nvPicPr>
          <p:blipFill>
            <a:blip r:embed="rId19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8387" y="294552"/>
              <a:ext cx="88564" cy="88564"/>
            </a:xfrm>
            <a:prstGeom prst="rect">
              <a:avLst/>
            </a:prstGeom>
          </p:spPr>
        </p:pic>
      </p:grpSp>
      <p:grpSp>
        <p:nvGrpSpPr>
          <p:cNvPr id="112" name="Группа 111"/>
          <p:cNvGrpSpPr/>
          <p:nvPr/>
        </p:nvGrpSpPr>
        <p:grpSpPr>
          <a:xfrm>
            <a:off x="6388110" y="477110"/>
            <a:ext cx="173028" cy="173028"/>
            <a:chOff x="6095795" y="271959"/>
            <a:chExt cx="133749" cy="133750"/>
          </a:xfrm>
        </p:grpSpPr>
        <p:pic>
          <p:nvPicPr>
            <p:cNvPr id="113" name="Рисунок 112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67" r="16667"/>
            <a:stretch>
              <a:fillRect/>
            </a:stretch>
          </p:blipFill>
          <p:spPr>
            <a:xfrm flipH="1">
              <a:off x="6095795" y="271959"/>
              <a:ext cx="133749" cy="133750"/>
            </a:xfrm>
            <a:prstGeom prst="roundRect">
              <a:avLst/>
            </a:prstGeom>
          </p:spPr>
        </p:pic>
        <p:pic>
          <p:nvPicPr>
            <p:cNvPr id="114" name="Рисунок 113"/>
            <p:cNvPicPr>
              <a:picLocks noChangeAspect="1"/>
            </p:cNvPicPr>
            <p:nvPr/>
          </p:nvPicPr>
          <p:blipFill>
            <a:blip r:embed="rId21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6118387" y="294552"/>
              <a:ext cx="88563" cy="88564"/>
            </a:xfrm>
            <a:prstGeom prst="rect">
              <a:avLst/>
            </a:prstGeom>
          </p:spPr>
        </p:pic>
      </p:grpSp>
      <p:sp>
        <p:nvSpPr>
          <p:cNvPr id="116" name="Прямоугольник 115">
            <a:hlinkClick r:id="rId23" action="ppaction://hlinkfile"/>
          </p:cNvPr>
          <p:cNvSpPr/>
          <p:nvPr/>
        </p:nvSpPr>
        <p:spPr>
          <a:xfrm>
            <a:off x="6162675" y="453749"/>
            <a:ext cx="211455" cy="215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рямоугольник 116">
            <a:hlinkClick r:id="rId24"/>
          </p:cNvPr>
          <p:cNvSpPr/>
          <p:nvPr/>
        </p:nvSpPr>
        <p:spPr>
          <a:xfrm>
            <a:off x="6387465" y="452347"/>
            <a:ext cx="211455" cy="215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96863" y="9264650"/>
            <a:ext cx="6264274" cy="0"/>
          </a:xfrm>
          <a:prstGeom prst="line">
            <a:avLst/>
          </a:prstGeom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6" name="Рисунок 4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61" t="6617" r="2457" b="35594"/>
          <a:stretch>
            <a:fillRect/>
          </a:stretch>
        </p:blipFill>
        <p:spPr>
          <a:xfrm flipH="1">
            <a:off x="4485015" y="4116173"/>
            <a:ext cx="2071929" cy="2444469"/>
          </a:xfrm>
          <a:prstGeom prst="roundRect">
            <a:avLst>
              <a:gd name="adj" fmla="val 3104"/>
            </a:avLst>
          </a:prstGeom>
        </p:spPr>
      </p:pic>
      <p:sp>
        <p:nvSpPr>
          <p:cNvPr id="97" name="Прямоугольник: скругленные углы 96"/>
          <p:cNvSpPr/>
          <p:nvPr/>
        </p:nvSpPr>
        <p:spPr>
          <a:xfrm>
            <a:off x="4485016" y="1779242"/>
            <a:ext cx="2074046" cy="2213098"/>
          </a:xfrm>
          <a:prstGeom prst="roundRect">
            <a:avLst>
              <a:gd name="adj" fmla="val 3640"/>
            </a:avLst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0" name="Рисунок 11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9" t="34549" b="34549"/>
          <a:stretch>
            <a:fillRect/>
          </a:stretch>
        </p:blipFill>
        <p:spPr>
          <a:xfrm flipH="1">
            <a:off x="4485016" y="1709972"/>
            <a:ext cx="2074564" cy="441972"/>
          </a:xfrm>
          <a:prstGeom prst="roundRect">
            <a:avLst>
              <a:gd name="adj" fmla="val 13219"/>
            </a:avLst>
          </a:prstGeom>
        </p:spPr>
      </p:pic>
      <p:sp>
        <p:nvSpPr>
          <p:cNvPr id="121" name="TextBox 120"/>
          <p:cNvSpPr txBox="1"/>
          <p:nvPr/>
        </p:nvSpPr>
        <p:spPr>
          <a:xfrm>
            <a:off x="4510452" y="1720571"/>
            <a:ext cx="121041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ru-RU" sz="1000" dirty="0">
                <a:solidFill>
                  <a:schemeClr val="bg1"/>
                </a:solidFill>
              </a:rPr>
              <a:t>Технические чертежи</a:t>
            </a:r>
            <a:endParaRPr lang="ru-RU" sz="1000" dirty="0">
              <a:solidFill>
                <a:schemeClr val="bg1"/>
              </a:solidFill>
            </a:endParaRPr>
          </a:p>
        </p:txBody>
      </p:sp>
      <p:pic>
        <p:nvPicPr>
          <p:cNvPr id="122" name="Рисунок 12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5" t="34549" b="34549"/>
          <a:stretch>
            <a:fillRect/>
          </a:stretch>
        </p:blipFill>
        <p:spPr>
          <a:xfrm flipH="1">
            <a:off x="2570798" y="1709972"/>
            <a:ext cx="1789103" cy="441972"/>
          </a:xfrm>
          <a:prstGeom prst="roundRect">
            <a:avLst>
              <a:gd name="adj" fmla="val 13219"/>
            </a:avLst>
          </a:prstGeom>
        </p:spPr>
      </p:pic>
      <p:sp>
        <p:nvSpPr>
          <p:cNvPr id="123" name="TextBox 122"/>
          <p:cNvSpPr txBox="1"/>
          <p:nvPr/>
        </p:nvSpPr>
        <p:spPr>
          <a:xfrm>
            <a:off x="2586592" y="1720571"/>
            <a:ext cx="121041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ru-RU" sz="1000" dirty="0">
                <a:solidFill>
                  <a:schemeClr val="bg1"/>
                </a:solidFill>
              </a:rPr>
              <a:t>Условия применения</a:t>
            </a:r>
            <a:endParaRPr lang="ru-RU" sz="1000" dirty="0">
              <a:solidFill>
                <a:schemeClr val="bg1"/>
              </a:solidFill>
            </a:endParaRPr>
          </a:p>
        </p:txBody>
      </p:sp>
      <p:pic>
        <p:nvPicPr>
          <p:cNvPr id="23" name="Рисунок 22" descr="Изображение выглядит как снимок экрана, текст&#10;&#10;Содержимое, созданное искусственным интеллектом, может быть неверным.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5" r="3371"/>
          <a:stretch>
            <a:fillRect/>
          </a:stretch>
        </p:blipFill>
        <p:spPr>
          <a:xfrm>
            <a:off x="4551081" y="2316453"/>
            <a:ext cx="1962552" cy="1542118"/>
          </a:xfrm>
          <a:prstGeom prst="rect">
            <a:avLst/>
          </a:prstGeom>
        </p:spPr>
      </p:pic>
      <p:sp>
        <p:nvSpPr>
          <p:cNvPr id="25" name="Прямоугольник: скругленные углы 24"/>
          <p:cNvSpPr/>
          <p:nvPr/>
        </p:nvSpPr>
        <p:spPr>
          <a:xfrm>
            <a:off x="2570798" y="4185087"/>
            <a:ext cx="1789103" cy="4939863"/>
          </a:xfrm>
          <a:prstGeom prst="roundRect">
            <a:avLst>
              <a:gd name="adj" fmla="val 3963"/>
            </a:avLst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6" name="Таблица 25"/>
          <p:cNvGraphicFramePr>
            <a:graphicFrameLocks noGrp="1"/>
          </p:cNvGraphicFramePr>
          <p:nvPr/>
        </p:nvGraphicFramePr>
        <p:xfrm>
          <a:off x="2625497" y="4621456"/>
          <a:ext cx="1703690" cy="4680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03690"/>
              </a:tblGrid>
              <a:tr h="694430">
                <a:tc>
                  <a:txBody>
                    <a:bodyPr/>
                    <a:lstStyle/>
                    <a:p>
                      <a:pPr marL="36195" algn="l">
                        <a:spcAft>
                          <a:spcPts val="600"/>
                        </a:spcAft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Инвертор поддерживает работу 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 внешними аккумуляторами 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 позволяет гибко настроить параметры их зарядки. 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Все настройки выполняются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меню устройства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72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115131">
                <a:tc>
                  <a:txBody>
                    <a:bodyPr/>
                    <a:lstStyle/>
                    <a:p>
                      <a:pPr marL="36195" marR="0" lvl="0" indent="0" algn="l" defTabSz="132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Поддерживаемые</a:t>
                      </a:r>
                      <a:b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типы батарей</a:t>
                      </a:r>
                      <a:endParaRPr lang="ru-RU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>
                        <a:lnSpc>
                          <a:spcPct val="90000"/>
                        </a:lnSpc>
                        <a:spcAft>
                          <a:spcPts val="200"/>
                        </a:spcAft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Инвертор совместим с двумя 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видами аккумуляторов: 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indent="-71755" algn="l" defTabSz="1320800" rtl="0" eaLnBrk="1" latinLnBrk="0" hangingPunct="1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Свинцово-кислотные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(AGM, GEL и др.)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indent="-71755" algn="l" defTabSz="1320800" rtl="0" eaLnBrk="1" latinLnBrk="0" hangingPunct="1">
                        <a:lnSpc>
                          <a:spcPct val="90000"/>
                        </a:lnSpc>
                        <a:spcAft>
                          <a:spcPts val="4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Литиевые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algn="l">
                        <a:lnSpc>
                          <a:spcPct val="90000"/>
                        </a:lnSpc>
                        <a:spcAft>
                          <a:spcPts val="200"/>
                        </a:spcAft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Тип батареи выбирается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меню инвертора</a:t>
                      </a:r>
                      <a:endParaRPr lang="ru-RU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36878">
                <a:tc>
                  <a:txBody>
                    <a:bodyPr/>
                    <a:lstStyle/>
                    <a:p>
                      <a:pPr marL="36195" marR="0" lvl="0" indent="0" algn="l" defTabSz="132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Настройки </a:t>
                      </a:r>
                      <a:b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зарядки батареи</a:t>
                      </a:r>
                      <a:endParaRPr lang="ru-RU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marR="0" lvl="0" indent="-71755" algn="l" defTabSz="13208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Тип батареи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marR="0" lvl="0" indent="-71755" algn="l" defTabSz="13208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Ток зарядки от сети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marR="0" lvl="0" indent="-71755" algn="l" defTabSz="13208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Ток зарядки батареи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marR="0" lvl="0" indent="-71755" algn="l" defTabSz="13208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Напряжение поглощающего заряда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marR="0" lvl="0" indent="-71755" algn="l" defTabSz="13208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Напряжение плавающего заряда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81769">
                <a:tc>
                  <a:txBody>
                    <a:bodyPr/>
                    <a:lstStyle/>
                    <a:p>
                      <a:pPr marL="36195" marR="0" lvl="0" indent="0" algn="l" defTabSz="132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Защита батареи</a:t>
                      </a:r>
                      <a:endParaRPr lang="ru-RU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6195" marR="0" lvl="0" indent="0" algn="l" defTabSz="132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Инвертор обеспечивает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встроенную защиту аккумулятора от: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marR="0" lvl="0" indent="-71755" algn="l" defTabSz="13208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Неверной полярности подключения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marR="0" lvl="0" indent="-71755" algn="l" defTabSz="13208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Полной разрядки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81769">
                <a:tc>
                  <a:txBody>
                    <a:bodyPr/>
                    <a:lstStyle/>
                    <a:p>
                      <a:pPr marL="36195" marR="0" lvl="0" indent="0" algn="l" defTabSz="1320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0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Подключение батареи</a:t>
                      </a:r>
                      <a:endParaRPr lang="ru-RU" sz="10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marR="0" lvl="0" indent="-71755" algn="l" defTabSz="13208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Рекомендуемое сечение 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кабеля: 1×10 AWG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marR="0" lvl="0" indent="-71755" algn="l" defTabSz="13208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Требуемый номинал</a:t>
                      </a:r>
                      <a:b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автомата DC: 150 А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06094">
                <a:tc>
                  <a:txBody>
                    <a:bodyPr/>
                    <a:lstStyle/>
                    <a:p>
                      <a:pPr marL="36195" indent="0" algn="l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7" name="Рисунок 2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5" t="34549" b="34549"/>
          <a:stretch>
            <a:fillRect/>
          </a:stretch>
        </p:blipFill>
        <p:spPr>
          <a:xfrm flipH="1">
            <a:off x="2570798" y="4115818"/>
            <a:ext cx="1789103" cy="441972"/>
          </a:xfrm>
          <a:prstGeom prst="roundRect">
            <a:avLst>
              <a:gd name="adj" fmla="val 13219"/>
            </a:avLst>
          </a:prstGeom>
        </p:spPr>
      </p:pic>
      <p:sp>
        <p:nvSpPr>
          <p:cNvPr id="28" name="TextBox 27"/>
          <p:cNvSpPr txBox="1"/>
          <p:nvPr/>
        </p:nvSpPr>
        <p:spPr>
          <a:xfrm>
            <a:off x="2586592" y="4126417"/>
            <a:ext cx="121041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ru-RU" sz="1000" dirty="0">
                <a:solidFill>
                  <a:schemeClr val="bg1"/>
                </a:solidFill>
              </a:rPr>
              <a:t>Работа </a:t>
            </a:r>
            <a:br>
              <a:rPr lang="ru-RU" sz="1000" dirty="0">
                <a:solidFill>
                  <a:schemeClr val="bg1"/>
                </a:solidFill>
              </a:rPr>
            </a:br>
            <a:r>
              <a:rPr lang="ru-RU" sz="1000" dirty="0">
                <a:solidFill>
                  <a:schemeClr val="bg1"/>
                </a:solidFill>
              </a:rPr>
              <a:t>с батареей</a:t>
            </a:r>
            <a:endParaRPr lang="ru-RU" sz="1000" dirty="0">
              <a:solidFill>
                <a:schemeClr val="bg1"/>
              </a:solidFill>
            </a:endParaRPr>
          </a:p>
        </p:txBody>
      </p:sp>
      <p:sp>
        <p:nvSpPr>
          <p:cNvPr id="33" name="Прямоугольник: скругленные углы 32"/>
          <p:cNvSpPr/>
          <p:nvPr/>
        </p:nvSpPr>
        <p:spPr>
          <a:xfrm>
            <a:off x="4485016" y="6747815"/>
            <a:ext cx="2073600" cy="1078468"/>
          </a:xfrm>
          <a:prstGeom prst="roundRect">
            <a:avLst>
              <a:gd name="adj" fmla="val 3640"/>
            </a:avLst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9" t="34549" b="34549"/>
          <a:stretch>
            <a:fillRect/>
          </a:stretch>
        </p:blipFill>
        <p:spPr>
          <a:xfrm flipH="1">
            <a:off x="4485016" y="6678545"/>
            <a:ext cx="2074564" cy="441972"/>
          </a:xfrm>
          <a:prstGeom prst="roundRect">
            <a:avLst>
              <a:gd name="adj" fmla="val 13219"/>
            </a:avLst>
          </a:prstGeom>
        </p:spPr>
      </p:pic>
      <p:sp>
        <p:nvSpPr>
          <p:cNvPr id="35" name="TextBox 34"/>
          <p:cNvSpPr txBox="1"/>
          <p:nvPr/>
        </p:nvSpPr>
        <p:spPr>
          <a:xfrm>
            <a:off x="4512630" y="6689144"/>
            <a:ext cx="121041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ru-RU" sz="1000" dirty="0">
                <a:solidFill>
                  <a:schemeClr val="bg1"/>
                </a:solidFill>
              </a:rPr>
              <a:t>Комплект поставки</a:t>
            </a:r>
            <a:endParaRPr lang="ru-RU" sz="1000" dirty="0">
              <a:solidFill>
                <a:schemeClr val="bg1"/>
              </a:solidFill>
            </a:endParaRPr>
          </a:p>
        </p:txBody>
      </p:sp>
      <p:graphicFrame>
        <p:nvGraphicFramePr>
          <p:cNvPr id="38" name="Таблица 37"/>
          <p:cNvGraphicFramePr>
            <a:graphicFrameLocks noGrp="1"/>
          </p:cNvGraphicFramePr>
          <p:nvPr/>
        </p:nvGraphicFramePr>
        <p:xfrm>
          <a:off x="4575211" y="7189276"/>
          <a:ext cx="1703690" cy="5682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03690"/>
              </a:tblGrid>
              <a:tr h="0">
                <a:tc>
                  <a:txBody>
                    <a:bodyPr/>
                    <a:lstStyle/>
                    <a:p>
                      <a:pPr marL="107950" indent="-71755" algn="l" defTabSz="1320800" rtl="0" eaLnBrk="1" latinLnBrk="0" hangingPunct="1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Инвертор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indent="-71755" algn="l" defTabSz="1320800" rtl="0" eaLnBrk="1" latinLnBrk="0" hangingPunct="1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Руководство пользователя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indent="-71755" algn="l" defTabSz="1320800" rtl="0" eaLnBrk="1" latinLnBrk="0" hangingPunct="1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Коммуникационный кабель 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07950" indent="-71755" algn="l" defTabSz="1320800" rtl="0" eaLnBrk="1" latinLnBrk="0" hangingPunct="1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Кабель входа переменного тока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36000" marB="72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" name="Прямоугольник: скругленные углы 38"/>
          <p:cNvSpPr/>
          <p:nvPr/>
        </p:nvSpPr>
        <p:spPr>
          <a:xfrm>
            <a:off x="4485016" y="7980106"/>
            <a:ext cx="2073600" cy="1151194"/>
          </a:xfrm>
          <a:prstGeom prst="roundRect">
            <a:avLst>
              <a:gd name="adj" fmla="val 3640"/>
            </a:avLst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9" t="34549" b="34549"/>
          <a:stretch>
            <a:fillRect/>
          </a:stretch>
        </p:blipFill>
        <p:spPr>
          <a:xfrm flipH="1">
            <a:off x="4485016" y="7910836"/>
            <a:ext cx="2074564" cy="441972"/>
          </a:xfrm>
          <a:prstGeom prst="roundRect">
            <a:avLst>
              <a:gd name="adj" fmla="val 13219"/>
            </a:avLst>
          </a:prstGeom>
        </p:spPr>
      </p:pic>
      <p:sp>
        <p:nvSpPr>
          <p:cNvPr id="41" name="TextBox 40"/>
          <p:cNvSpPr txBox="1"/>
          <p:nvPr/>
        </p:nvSpPr>
        <p:spPr>
          <a:xfrm>
            <a:off x="4512630" y="7921435"/>
            <a:ext cx="121041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800" i="0" u="none" strike="noStrike" baseline="0">
                <a:latin typeface="Golos Text Medium" panose="020B0603020202020204" pitchFamily="34" charset="-52"/>
                <a:ea typeface="Golos Text VF" pitchFamily="2" charset="0"/>
                <a:cs typeface="Golos Text Medium" panose="020B0603020202020204" pitchFamily="34" charset="-52"/>
              </a:defRPr>
            </a:lvl1pPr>
          </a:lstStyle>
          <a:p>
            <a:r>
              <a:rPr lang="ru-RU" sz="1000" dirty="0">
                <a:solidFill>
                  <a:schemeClr val="bg1"/>
                </a:solidFill>
              </a:rPr>
              <a:t>Рекомендуемое применение</a:t>
            </a:r>
            <a:endParaRPr lang="ru-RU" sz="1000" dirty="0">
              <a:solidFill>
                <a:schemeClr val="bg1"/>
              </a:solidFill>
            </a:endParaRPr>
          </a:p>
        </p:txBody>
      </p:sp>
      <p:pic>
        <p:nvPicPr>
          <p:cNvPr id="48" name="Рисунок 47" descr="Изображение выглядит как электроника, Электронное устройство, гаджет, текст&#10;&#10;Содержимое, созданное искусственным интеллектом, может быть неверным.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1" r="18323"/>
          <a:stretch>
            <a:fillRect/>
          </a:stretch>
        </p:blipFill>
        <p:spPr>
          <a:xfrm>
            <a:off x="4485016" y="4147769"/>
            <a:ext cx="2061788" cy="2338863"/>
          </a:xfrm>
          <a:prstGeom prst="rect">
            <a:avLst/>
          </a:prstGeom>
        </p:spPr>
      </p:pic>
      <p:grpSp>
        <p:nvGrpSpPr>
          <p:cNvPr id="51" name="Группа 50"/>
          <p:cNvGrpSpPr/>
          <p:nvPr/>
        </p:nvGrpSpPr>
        <p:grpSpPr>
          <a:xfrm>
            <a:off x="4618342" y="8475650"/>
            <a:ext cx="210696" cy="210696"/>
            <a:chOff x="7292834" y="8839636"/>
            <a:chExt cx="210696" cy="210696"/>
          </a:xfrm>
        </p:grpSpPr>
        <p:sp>
          <p:nvSpPr>
            <p:cNvPr id="49" name="Прямоугольник: скругленные углы 48"/>
            <p:cNvSpPr/>
            <p:nvPr/>
          </p:nvSpPr>
          <p:spPr>
            <a:xfrm>
              <a:off x="7292834" y="8839636"/>
              <a:ext cx="210696" cy="210696"/>
            </a:xfrm>
            <a:prstGeom prst="roundRect">
              <a:avLst/>
            </a:prstGeom>
            <a:blipFill>
              <a:blip r:embed="rId28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pic>
          <p:nvPicPr>
            <p:cNvPr id="50" name="Рисунок 49" descr="Компьютер контур"/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rcRect/>
            <a:stretch>
              <a:fillRect/>
            </a:stretch>
          </p:blipFill>
          <p:spPr>
            <a:xfrm>
              <a:off x="7326063" y="8872865"/>
              <a:ext cx="144239" cy="144239"/>
            </a:xfrm>
            <a:prstGeom prst="rect">
              <a:avLst/>
            </a:prstGeom>
          </p:spPr>
        </p:pic>
      </p:grpSp>
      <p:graphicFrame>
        <p:nvGraphicFramePr>
          <p:cNvPr id="73" name="Таблица 72"/>
          <p:cNvGraphicFramePr>
            <a:graphicFrameLocks noGrp="1"/>
          </p:cNvGraphicFramePr>
          <p:nvPr/>
        </p:nvGraphicFramePr>
        <p:xfrm>
          <a:off x="4842353" y="8484986"/>
          <a:ext cx="802838" cy="1920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02838"/>
              </a:tblGrid>
              <a:tr h="0">
                <a:tc>
                  <a:txBody>
                    <a:bodyPr/>
                    <a:lstStyle/>
                    <a:p>
                      <a:pPr marL="36195" indent="0" algn="l" defTabSz="1320800" rtl="0" eaLnBrk="1" latinLnBrk="0" hangingPunct="1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Персональный компьютер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5" name="Таблица 74"/>
          <p:cNvGraphicFramePr>
            <a:graphicFrameLocks noGrp="1"/>
          </p:cNvGraphicFramePr>
          <p:nvPr/>
        </p:nvGraphicFramePr>
        <p:xfrm>
          <a:off x="4842353" y="8825223"/>
          <a:ext cx="802838" cy="960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02838"/>
              </a:tblGrid>
              <a:tr h="0">
                <a:tc>
                  <a:txBody>
                    <a:bodyPr/>
                    <a:lstStyle/>
                    <a:p>
                      <a:pPr marL="36195" indent="0" algn="l" defTabSz="1320800" rtl="0" eaLnBrk="1" latinLnBrk="0" hangingPunct="1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Телевизор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6" name="Таблица 75"/>
          <p:cNvGraphicFramePr>
            <a:graphicFrameLocks noGrp="1"/>
          </p:cNvGraphicFramePr>
          <p:nvPr/>
        </p:nvGraphicFramePr>
        <p:xfrm>
          <a:off x="5904701" y="8532992"/>
          <a:ext cx="802838" cy="960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02838"/>
              </a:tblGrid>
              <a:tr h="0">
                <a:tc>
                  <a:txBody>
                    <a:bodyPr/>
                    <a:lstStyle/>
                    <a:p>
                      <a:pPr marL="36195" indent="0" algn="l" defTabSz="1320800" rtl="0" eaLnBrk="1" latinLnBrk="0" hangingPunct="1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Освещение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7" name="Таблица 76"/>
          <p:cNvGraphicFramePr>
            <a:graphicFrameLocks noGrp="1"/>
          </p:cNvGraphicFramePr>
          <p:nvPr/>
        </p:nvGraphicFramePr>
        <p:xfrm>
          <a:off x="5904701" y="8825223"/>
          <a:ext cx="802838" cy="960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02838"/>
              </a:tblGrid>
              <a:tr h="0">
                <a:tc>
                  <a:txBody>
                    <a:bodyPr/>
                    <a:lstStyle/>
                    <a:p>
                      <a:pPr marL="36195" indent="0" algn="l" defTabSz="1320800" rtl="0" eaLnBrk="1" latinLnBrk="0" hangingPunct="1">
                        <a:lnSpc>
                          <a:spcPct val="90000"/>
                        </a:lnSpc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ru-RU" sz="7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Вентилятор</a:t>
                      </a:r>
                      <a:endParaRPr lang="ru-RU" sz="7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79" name="Группа 78"/>
          <p:cNvGrpSpPr/>
          <p:nvPr/>
        </p:nvGrpSpPr>
        <p:grpSpPr>
          <a:xfrm>
            <a:off x="4618342" y="8767881"/>
            <a:ext cx="210696" cy="210696"/>
            <a:chOff x="7292834" y="8839636"/>
            <a:chExt cx="210696" cy="210696"/>
          </a:xfrm>
        </p:grpSpPr>
        <p:sp>
          <p:nvSpPr>
            <p:cNvPr id="81" name="Прямоугольник: скругленные углы 80"/>
            <p:cNvSpPr/>
            <p:nvPr/>
          </p:nvSpPr>
          <p:spPr>
            <a:xfrm>
              <a:off x="7292834" y="8839636"/>
              <a:ext cx="210696" cy="210696"/>
            </a:xfrm>
            <a:prstGeom prst="roundRect">
              <a:avLst/>
            </a:prstGeom>
            <a:blipFill>
              <a:blip r:embed="rId28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pic>
          <p:nvPicPr>
            <p:cNvPr id="82" name="Рисунок 81" descr="Монитор контур"/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rcRect/>
            <a:stretch>
              <a:fillRect/>
            </a:stretch>
          </p:blipFill>
          <p:spPr>
            <a:xfrm>
              <a:off x="7326063" y="8872865"/>
              <a:ext cx="144239" cy="144239"/>
            </a:xfrm>
            <a:prstGeom prst="rect">
              <a:avLst/>
            </a:prstGeom>
          </p:spPr>
        </p:pic>
      </p:grpSp>
      <p:grpSp>
        <p:nvGrpSpPr>
          <p:cNvPr id="83" name="Группа 82"/>
          <p:cNvGrpSpPr/>
          <p:nvPr/>
        </p:nvGrpSpPr>
        <p:grpSpPr>
          <a:xfrm>
            <a:off x="5676412" y="8475650"/>
            <a:ext cx="210696" cy="210696"/>
            <a:chOff x="7292834" y="8839636"/>
            <a:chExt cx="210696" cy="210696"/>
          </a:xfrm>
        </p:grpSpPr>
        <p:sp>
          <p:nvSpPr>
            <p:cNvPr id="84" name="Прямоугольник: скругленные углы 83"/>
            <p:cNvSpPr/>
            <p:nvPr/>
          </p:nvSpPr>
          <p:spPr>
            <a:xfrm>
              <a:off x="7292834" y="8839636"/>
              <a:ext cx="210696" cy="210696"/>
            </a:xfrm>
            <a:prstGeom prst="roundRect">
              <a:avLst/>
            </a:prstGeom>
            <a:blipFill>
              <a:blip r:embed="rId28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pic>
          <p:nvPicPr>
            <p:cNvPr id="85" name="Рисунок 84" descr="Включенный свет контур"/>
            <p:cNvPicPr>
              <a:picLocks noChangeAspect="1"/>
            </p:cNvPicPr>
            <p:nvPr/>
          </p:nvPicPr>
          <p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rcRect/>
            <a:stretch>
              <a:fillRect/>
            </a:stretch>
          </p:blipFill>
          <p:spPr>
            <a:xfrm>
              <a:off x="7326063" y="8872865"/>
              <a:ext cx="144239" cy="144239"/>
            </a:xfrm>
            <a:prstGeom prst="rect">
              <a:avLst/>
            </a:prstGeom>
          </p:spPr>
        </p:pic>
      </p:grpSp>
      <p:sp>
        <p:nvSpPr>
          <p:cNvPr id="87" name="Прямоугольник: скругленные углы 86"/>
          <p:cNvSpPr/>
          <p:nvPr/>
        </p:nvSpPr>
        <p:spPr>
          <a:xfrm>
            <a:off x="5676412" y="8767881"/>
            <a:ext cx="210696" cy="210696"/>
          </a:xfrm>
          <a:prstGeom prst="roundRect">
            <a:avLst/>
          </a:prstGeom>
          <a:blipFill>
            <a:blip r:embed="rId2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9" name="Рисунок 18" descr="Изображение выглядит как черный, круг, темнота&#10;&#10;Содержимое, созданное искусственным интеллектом, может быть неверным."/>
          <p:cNvPicPr>
            <a:picLocks noChangeAspect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036" y="8783505"/>
            <a:ext cx="179448" cy="17944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Другая 17">
      <a:majorFont>
        <a:latin typeface="Golos Text Bold"/>
        <a:ea typeface=""/>
        <a:cs typeface=""/>
      </a:majorFont>
      <a:minorFont>
        <a:latin typeface="Golos Text V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2715</Words>
  <Application>WPS Presentation</Application>
  <PresentationFormat>Лист A4 (210x297 мм)</PresentationFormat>
  <Paragraphs>266</Paragraphs>
  <Slides>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4" baseType="lpstr">
      <vt:lpstr>Arial</vt:lpstr>
      <vt:lpstr>SimSun</vt:lpstr>
      <vt:lpstr>Wingdings</vt:lpstr>
      <vt:lpstr>Golos Text Medium</vt:lpstr>
      <vt:lpstr>Golos Text VF</vt:lpstr>
      <vt:lpstr>Golos Text Bold</vt:lpstr>
      <vt:lpstr>Microsoft YaHei</vt:lpstr>
      <vt:lpstr>Arial Unicode MS</vt:lpstr>
      <vt:lpstr>Aptos</vt:lpstr>
      <vt:lpstr>Segoe UI</vt:lpstr>
      <vt:lpstr>Calibri</vt:lpstr>
      <vt:lpstr>Тема Office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София Тищенко</dc:creator>
  <cp:lastModifiedBy>Сергей Грибков</cp:lastModifiedBy>
  <cp:revision>84</cp:revision>
  <dcterms:created xsi:type="dcterms:W3CDTF">2025-04-02T11:26:00Z</dcterms:created>
  <dcterms:modified xsi:type="dcterms:W3CDTF">2025-12-09T13:52:02Z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02672E9F13CD4B66B29D0AEF84A1CE81_12</vt:lpwstr>
  </property>
  <property fmtid="{D5CDD505-2E9C-101B-9397-08002B2CF9AE}" pid="3" name="KSOProductBuildVer">
    <vt:lpwstr>1049-12.2.0.23155</vt:lpwstr>
  </property>
</Properties>
</file>